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2" r:id="rId5"/>
    <p:sldId id="284" r:id="rId6"/>
    <p:sldId id="286" r:id="rId7"/>
    <p:sldId id="287" r:id="rId8"/>
    <p:sldId id="288" r:id="rId9"/>
    <p:sldId id="290" r:id="rId10"/>
    <p:sldId id="289" r:id="rId11"/>
    <p:sldId id="295" r:id="rId12"/>
    <p:sldId id="296" r:id="rId13"/>
    <p:sldId id="285" r:id="rId14"/>
    <p:sldId id="298" r:id="rId15"/>
    <p:sldId id="300" r:id="rId16"/>
    <p:sldId id="301" r:id="rId17"/>
    <p:sldId id="297" r:id="rId18"/>
    <p:sldId id="303" r:id="rId19"/>
    <p:sldId id="304" r:id="rId20"/>
    <p:sldId id="305" r:id="rId21"/>
    <p:sldId id="306" r:id="rId22"/>
    <p:sldId id="307" r:id="rId23"/>
    <p:sldId id="308" r:id="rId24"/>
    <p:sldId id="302" r:id="rId25"/>
    <p:sldId id="293" r:id="rId26"/>
    <p:sldId id="310" r:id="rId27"/>
    <p:sldId id="291" r:id="rId28"/>
    <p:sldId id="292" r:id="rId29"/>
    <p:sldId id="294"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32" autoAdjust="0"/>
  </p:normalViewPr>
  <p:slideViewPr>
    <p:cSldViewPr snapToGrid="0">
      <p:cViewPr varScale="1">
        <p:scale>
          <a:sx n="108" d="100"/>
          <a:sy n="108" d="100"/>
        </p:scale>
        <p:origin x="71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8" Type="http://schemas.openxmlformats.org/officeDocument/2006/relationships/slide" Target="slides/slide4.xml"/></Relationships>
</file>

<file path=ppt/media/image1.pn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12/8/2020</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79133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73977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12/8/2020</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3680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12/8/2020</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65116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12/8/2020</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19386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45993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12/8/2020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07174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12/8/2020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581431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12/8/2020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47817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12/8/2020</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288557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12/8/2020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91465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12/8/2020</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8978907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www.varonis.com/blog/kerberos-authentication-explained" TargetMode="External"/><Relationship Id="rId2" Type="http://schemas.openxmlformats.org/officeDocument/2006/relationships/hyperlink" Target="https://web.mit.edu/kerberos" TargetMode="External"/><Relationship Id="rId1" Type="http://schemas.openxmlformats.org/officeDocument/2006/relationships/slideLayout" Target="../slideLayouts/slideLayout2.xml"/><Relationship Id="rId5" Type="http://schemas.openxmlformats.org/officeDocument/2006/relationships/hyperlink" Target="https://www.youtube.com/watch?v=YRLEapMDZmU&amp;t=65s" TargetMode="External"/><Relationship Id="rId4" Type="http://schemas.openxmlformats.org/officeDocument/2006/relationships/hyperlink" Target="https://www.youtube.com/watch?v=o28a0bH8hIE&amp;t=1060s"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E08D4B6A-8113-4DFB-B82E-B60CAC8E0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sp>
        <p:nvSpPr>
          <p:cNvPr id="30" name="Rectangle 29">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1FC5398-C628-478A-822A-BE6CBC51559B}"/>
              </a:ext>
            </a:extLst>
          </p:cNvPr>
          <p:cNvSpPr>
            <a:spLocks noGrp="1"/>
          </p:cNvSpPr>
          <p:nvPr>
            <p:ph type="ctrTitle"/>
          </p:nvPr>
        </p:nvSpPr>
        <p:spPr>
          <a:xfrm>
            <a:off x="7945515" y="863695"/>
            <a:ext cx="3674953" cy="3779995"/>
          </a:xfrm>
        </p:spPr>
        <p:txBody>
          <a:bodyPr anchor="ctr">
            <a:normAutofit/>
          </a:bodyPr>
          <a:lstStyle/>
          <a:p>
            <a:r>
              <a:rPr lang="en-US" dirty="0">
                <a:solidFill>
                  <a:schemeClr val="tx1"/>
                </a:solidFill>
              </a:rPr>
              <a:t>KERBEROS AUTHENTICATION PROTOCOL</a:t>
            </a:r>
            <a:br>
              <a:rPr lang="en-US" dirty="0">
                <a:solidFill>
                  <a:schemeClr val="tx1"/>
                </a:solidFill>
              </a:rPr>
            </a:br>
            <a:r>
              <a:rPr lang="en-US" dirty="0">
                <a:solidFill>
                  <a:schemeClr val="tx1"/>
                </a:solidFill>
              </a:rPr>
              <a:t>overview</a:t>
            </a:r>
          </a:p>
        </p:txBody>
      </p:sp>
      <p:sp>
        <p:nvSpPr>
          <p:cNvPr id="3" name="Subtitle 2">
            <a:extLst>
              <a:ext uri="{FF2B5EF4-FFF2-40B4-BE49-F238E27FC236}">
                <a16:creationId xmlns:a16="http://schemas.microsoft.com/office/drawing/2014/main" id="{07730D41-D3A4-4CFC-91DC-62E6A5AE503B}"/>
              </a:ext>
            </a:extLst>
          </p:cNvPr>
          <p:cNvSpPr>
            <a:spLocks noGrp="1"/>
          </p:cNvSpPr>
          <p:nvPr>
            <p:ph type="subTitle" idx="1"/>
          </p:nvPr>
        </p:nvSpPr>
        <p:spPr>
          <a:xfrm>
            <a:off x="976544" y="4854923"/>
            <a:ext cx="2965141" cy="1740962"/>
          </a:xfrm>
        </p:spPr>
        <p:txBody>
          <a:bodyPr anchor="t">
            <a:normAutofit fontScale="85000" lnSpcReduction="20000"/>
          </a:bodyPr>
          <a:lstStyle/>
          <a:p>
            <a:r>
              <a:rPr lang="en-US" sz="2000" dirty="0"/>
              <a:t>Group 6</a:t>
            </a:r>
          </a:p>
          <a:p>
            <a:r>
              <a:rPr lang="en-US" sz="1800" dirty="0" err="1">
                <a:solidFill>
                  <a:schemeClr val="tx1"/>
                </a:solidFill>
              </a:rPr>
              <a:t>Anagha</a:t>
            </a:r>
            <a:r>
              <a:rPr lang="en-US" sz="1800" dirty="0">
                <a:solidFill>
                  <a:schemeClr val="tx1"/>
                </a:solidFill>
              </a:rPr>
              <a:t> r</a:t>
            </a:r>
          </a:p>
          <a:p>
            <a:r>
              <a:rPr lang="en-US" sz="1800" dirty="0">
                <a:solidFill>
                  <a:schemeClr val="tx1"/>
                </a:solidFill>
              </a:rPr>
              <a:t>Haritha </a:t>
            </a:r>
            <a:r>
              <a:rPr lang="en-US" sz="1800" dirty="0" err="1">
                <a:solidFill>
                  <a:schemeClr val="tx1"/>
                </a:solidFill>
              </a:rPr>
              <a:t>mohan</a:t>
            </a:r>
            <a:endParaRPr lang="en-US" sz="1800" dirty="0">
              <a:solidFill>
                <a:schemeClr val="tx1"/>
              </a:solidFill>
            </a:endParaRPr>
          </a:p>
          <a:p>
            <a:r>
              <a:rPr lang="en-US" sz="1800" dirty="0" err="1">
                <a:solidFill>
                  <a:schemeClr val="tx1"/>
                </a:solidFill>
              </a:rPr>
              <a:t>Rajeesh</a:t>
            </a:r>
            <a:r>
              <a:rPr lang="en-US" sz="1800" dirty="0">
                <a:solidFill>
                  <a:schemeClr val="tx1"/>
                </a:solidFill>
              </a:rPr>
              <a:t> raj</a:t>
            </a:r>
          </a:p>
          <a:p>
            <a:r>
              <a:rPr lang="en-US" sz="1800" dirty="0" err="1">
                <a:solidFill>
                  <a:schemeClr val="tx1"/>
                </a:solidFill>
              </a:rPr>
              <a:t>Manjima</a:t>
            </a:r>
            <a:r>
              <a:rPr lang="en-US" sz="1800" dirty="0">
                <a:solidFill>
                  <a:schemeClr val="tx1"/>
                </a:solidFill>
              </a:rPr>
              <a:t> </a:t>
            </a:r>
            <a:r>
              <a:rPr lang="en-US" sz="1800" dirty="0" err="1">
                <a:solidFill>
                  <a:schemeClr val="tx1"/>
                </a:solidFill>
              </a:rPr>
              <a:t>mohan</a:t>
            </a:r>
            <a:endParaRPr lang="en-US" sz="1800" dirty="0">
              <a:solidFill>
                <a:schemeClr val="tx1"/>
              </a:solidFill>
            </a:endParaRPr>
          </a:p>
        </p:txBody>
      </p:sp>
      <p:sp>
        <p:nvSpPr>
          <p:cNvPr id="32" name="Rectangle 31">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09235"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6" name="Picture 5">
            <a:extLst>
              <a:ext uri="{FF2B5EF4-FFF2-40B4-BE49-F238E27FC236}">
                <a16:creationId xmlns:a16="http://schemas.microsoft.com/office/drawing/2014/main" id="{D538EE53-9FDE-4956-B172-6B102BB7AE9B}"/>
              </a:ext>
            </a:extLst>
          </p:cNvPr>
          <p:cNvPicPr>
            <a:picLocks noChangeAspect="1"/>
          </p:cNvPicPr>
          <p:nvPr/>
        </p:nvPicPr>
        <p:blipFill>
          <a:blip r:embed="rId3"/>
          <a:stretch>
            <a:fillRect/>
          </a:stretch>
        </p:blipFill>
        <p:spPr>
          <a:xfrm>
            <a:off x="2183907" y="75430"/>
            <a:ext cx="4572000" cy="4592809"/>
          </a:xfrm>
          <a:prstGeom prst="rect">
            <a:avLst/>
          </a:prstGeom>
        </p:spPr>
      </p:pic>
      <p:sp>
        <p:nvSpPr>
          <p:cNvPr id="10" name="Subtitle 2">
            <a:extLst>
              <a:ext uri="{FF2B5EF4-FFF2-40B4-BE49-F238E27FC236}">
                <a16:creationId xmlns:a16="http://schemas.microsoft.com/office/drawing/2014/main" id="{97421284-8C1F-4FF7-AE97-F4A370EEE215}"/>
              </a:ext>
            </a:extLst>
          </p:cNvPr>
          <p:cNvSpPr txBox="1">
            <a:spLocks/>
          </p:cNvSpPr>
          <p:nvPr/>
        </p:nvSpPr>
        <p:spPr>
          <a:xfrm>
            <a:off x="8655327" y="5117038"/>
            <a:ext cx="2965141" cy="1740962"/>
          </a:xfrm>
          <a:prstGeom prst="rect">
            <a:avLst/>
          </a:prstGeom>
        </p:spPr>
        <p:txBody>
          <a:bodyPr vert="horz" lIns="91440" tIns="45720" rIns="91440" bIns="45720" rtlCol="0" anchor="t">
            <a:normAutofit/>
          </a:bodyPr>
          <a:lstStyle>
            <a:lvl1pPr marL="0" indent="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None/>
              <a:defRPr sz="1600" kern="1200" cap="all">
                <a:solidFill>
                  <a:schemeClr val="accent1"/>
                </a:solidFill>
                <a:latin typeface="+mn-lt"/>
                <a:ea typeface="+mn-ea"/>
                <a:cs typeface="+mn-cs"/>
              </a:defRPr>
            </a:lvl1pPr>
            <a:lvl2pPr marL="457200" indent="0" algn="ctr" defTabSz="457200" rtl="0" eaLnBrk="1" latinLnBrk="0" hangingPunct="1">
              <a:spcBef>
                <a:spcPct val="20000"/>
              </a:spcBef>
              <a:spcAft>
                <a:spcPts val="600"/>
              </a:spcAft>
              <a:buClr>
                <a:schemeClr val="accent1"/>
              </a:buClr>
              <a:buSzPct val="92000"/>
              <a:buFont typeface="Wingdings 2" panose="05020102010507070707" pitchFamily="18" charset="2"/>
              <a:buNone/>
              <a:defRPr sz="14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accent1"/>
              </a:buClr>
              <a:buSzPct val="92000"/>
              <a:buFont typeface="Wingdings 2" panose="05020102010507070707" pitchFamily="18" charset="2"/>
              <a:buNone/>
              <a:defRPr sz="13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accent1"/>
              </a:buClr>
              <a:buSzPct val="92000"/>
              <a:buFont typeface="Wingdings 2" panose="05020102010507070707" pitchFamily="18" charset="2"/>
              <a:buNone/>
              <a:defRPr sz="11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accent1"/>
              </a:buClr>
              <a:buSzPct val="92000"/>
              <a:buFont typeface="Wingdings 2" panose="05020102010507070707" pitchFamily="18" charset="2"/>
              <a:buNone/>
              <a:defRPr sz="1100" kern="1200">
                <a:solidFill>
                  <a:schemeClr val="tx1">
                    <a:tint val="75000"/>
                  </a:schemeClr>
                </a:solidFill>
                <a:latin typeface="+mn-lt"/>
                <a:ea typeface="+mn-ea"/>
                <a:cs typeface="+mn-cs"/>
              </a:defRPr>
            </a:lvl5pPr>
            <a:lvl6pPr marL="22860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9pPr>
          </a:lstStyle>
          <a:p>
            <a:r>
              <a:rPr lang="en-US" sz="2000" dirty="0"/>
              <a:t>Presented by,</a:t>
            </a:r>
          </a:p>
          <a:p>
            <a:r>
              <a:rPr lang="en-US" sz="1800" dirty="0" err="1">
                <a:solidFill>
                  <a:schemeClr val="tx1"/>
                </a:solidFill>
              </a:rPr>
              <a:t>Manjima</a:t>
            </a:r>
            <a:r>
              <a:rPr lang="en-US" sz="1800" dirty="0">
                <a:solidFill>
                  <a:schemeClr val="tx1"/>
                </a:solidFill>
              </a:rPr>
              <a:t> </a:t>
            </a:r>
            <a:r>
              <a:rPr lang="en-US" sz="1800" dirty="0" err="1">
                <a:solidFill>
                  <a:schemeClr val="tx1"/>
                </a:solidFill>
              </a:rPr>
              <a:t>mohan</a:t>
            </a:r>
            <a:endParaRPr lang="en-US" sz="1800" dirty="0">
              <a:solidFill>
                <a:schemeClr val="tx1"/>
              </a:solidFill>
            </a:endParaRPr>
          </a:p>
          <a:p>
            <a:r>
              <a:rPr lang="en-US" sz="1800" dirty="0">
                <a:solidFill>
                  <a:schemeClr val="tx1"/>
                </a:solidFill>
              </a:rPr>
              <a:t>S5 </a:t>
            </a:r>
            <a:r>
              <a:rPr lang="en-US" sz="1800" dirty="0" err="1">
                <a:solidFill>
                  <a:schemeClr val="tx1"/>
                </a:solidFill>
              </a:rPr>
              <a:t>mca</a:t>
            </a:r>
            <a:endParaRPr lang="en-US" sz="1800" dirty="0">
              <a:solidFill>
                <a:schemeClr val="tx1"/>
              </a:solidFill>
            </a:endParaRPr>
          </a:p>
        </p:txBody>
      </p:sp>
    </p:spTree>
    <p:extLst>
      <p:ext uri="{BB962C8B-B14F-4D97-AF65-F5344CB8AC3E}">
        <p14:creationId xmlns:p14="http://schemas.microsoft.com/office/powerpoint/2010/main" val="67487362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D842E-09E9-44FE-82AB-F86D0F9766BF}"/>
              </a:ext>
            </a:extLst>
          </p:cNvPr>
          <p:cNvSpPr>
            <a:spLocks noGrp="1"/>
          </p:cNvSpPr>
          <p:nvPr>
            <p:ph type="title"/>
          </p:nvPr>
        </p:nvSpPr>
        <p:spPr/>
        <p:txBody>
          <a:bodyPr>
            <a:normAutofit/>
          </a:bodyPr>
          <a:lstStyle/>
          <a:p>
            <a:pPr algn="ctr"/>
            <a:r>
              <a:rPr lang="en-GB" sz="3200" u="sng" dirty="0"/>
              <a:t>ATTACKS</a:t>
            </a:r>
            <a:endParaRPr lang="en-IN" sz="3200" u="sng" dirty="0"/>
          </a:p>
        </p:txBody>
      </p:sp>
      <p:sp>
        <p:nvSpPr>
          <p:cNvPr id="3" name="Content Placeholder 2">
            <a:extLst>
              <a:ext uri="{FF2B5EF4-FFF2-40B4-BE49-F238E27FC236}">
                <a16:creationId xmlns:a16="http://schemas.microsoft.com/office/drawing/2014/main" id="{A765BE4D-854D-4080-A33B-E00A847E1396}"/>
              </a:ext>
            </a:extLst>
          </p:cNvPr>
          <p:cNvSpPr>
            <a:spLocks noGrp="1"/>
          </p:cNvSpPr>
          <p:nvPr>
            <p:ph idx="1"/>
          </p:nvPr>
        </p:nvSpPr>
        <p:spPr/>
        <p:txBody>
          <a:bodyPr>
            <a:normAutofit/>
          </a:bodyPr>
          <a:lstStyle/>
          <a:p>
            <a:pPr marL="0" indent="0" algn="just" fontAlgn="base">
              <a:buNone/>
            </a:pPr>
            <a:r>
              <a:rPr lang="en-GB" sz="1800" b="0" i="0" dirty="0">
                <a:solidFill>
                  <a:srgbClr val="333333"/>
                </a:solidFill>
                <a:effectLst/>
                <a:latin typeface="Roboto" panose="02000000000000000000" pitchFamily="2" charset="0"/>
                <a:ea typeface="Roboto" panose="02000000000000000000" pitchFamily="2" charset="0"/>
              </a:rPr>
              <a:t>	</a:t>
            </a:r>
            <a:r>
              <a:rPr lang="en-GB" sz="1800" b="0" dirty="0">
                <a:solidFill>
                  <a:srgbClr val="333333"/>
                </a:solidFill>
                <a:effectLst/>
                <a:latin typeface="Roboto" panose="02000000000000000000" pitchFamily="2" charset="0"/>
                <a:ea typeface="Roboto" panose="02000000000000000000" pitchFamily="2" charset="0"/>
              </a:rPr>
              <a:t>While it may not be possible for a hacker to feed your Kerberos KDC a spiced cake to put it to sleep, there are some electronic attacks that can compromise the security of your Kerberos system. Listed below are potential compromise scenarios, and their effect on the security of the Kerberos system.</a:t>
            </a:r>
          </a:p>
          <a:p>
            <a:pPr lvl="1"/>
            <a:r>
              <a:rPr lang="en-GB" sz="1800" dirty="0">
                <a:solidFill>
                  <a:srgbClr val="333333"/>
                </a:solidFill>
                <a:effectLst/>
                <a:latin typeface="Roboto" panose="02000000000000000000" pitchFamily="2" charset="0"/>
                <a:ea typeface="Roboto" panose="02000000000000000000" pitchFamily="2" charset="0"/>
              </a:rPr>
              <a:t>Root compromise of a Kerberos KDC machine.</a:t>
            </a:r>
          </a:p>
          <a:p>
            <a:pPr lvl="1"/>
            <a:r>
              <a:rPr lang="en-IN" sz="1800" dirty="0">
                <a:solidFill>
                  <a:srgbClr val="333333"/>
                </a:solidFill>
                <a:effectLst/>
                <a:latin typeface="Roboto" panose="02000000000000000000" pitchFamily="2" charset="0"/>
                <a:ea typeface="Roboto" panose="02000000000000000000" pitchFamily="2" charset="0"/>
              </a:rPr>
              <a:t>Compromise of a Kerberos administrator’s credentials</a:t>
            </a:r>
          </a:p>
          <a:p>
            <a:pPr lvl="1"/>
            <a:r>
              <a:rPr lang="en-GB" sz="1800" dirty="0">
                <a:solidFill>
                  <a:srgbClr val="333333"/>
                </a:solidFill>
                <a:effectLst/>
                <a:latin typeface="Roboto" panose="02000000000000000000" pitchFamily="2" charset="0"/>
                <a:ea typeface="Roboto" panose="02000000000000000000" pitchFamily="2" charset="0"/>
              </a:rPr>
              <a:t>Root compromise of a server machine.</a:t>
            </a:r>
            <a:endParaRPr lang="en-IN" sz="1800" dirty="0">
              <a:solidFill>
                <a:srgbClr val="333333"/>
              </a:solidFill>
              <a:latin typeface="Roboto" panose="02000000000000000000" pitchFamily="2" charset="0"/>
              <a:ea typeface="Roboto" panose="02000000000000000000" pitchFamily="2" charset="0"/>
            </a:endParaRPr>
          </a:p>
          <a:p>
            <a:pPr lvl="1"/>
            <a:r>
              <a:rPr lang="en-GB" sz="1800" dirty="0">
                <a:solidFill>
                  <a:srgbClr val="333333"/>
                </a:solidFill>
                <a:effectLst/>
                <a:latin typeface="Roboto" panose="02000000000000000000" pitchFamily="2" charset="0"/>
                <a:ea typeface="Roboto" panose="02000000000000000000" pitchFamily="2" charset="0"/>
              </a:rPr>
              <a:t>Root compromise of a client machine</a:t>
            </a:r>
            <a:endParaRPr lang="en-IN" sz="1800" dirty="0">
              <a:solidFill>
                <a:srgbClr val="333333"/>
              </a:solidFill>
              <a:effectLst/>
              <a:latin typeface="Roboto" panose="02000000000000000000" pitchFamily="2" charset="0"/>
              <a:ea typeface="Roboto" panose="02000000000000000000" pitchFamily="2" charset="0"/>
            </a:endParaRPr>
          </a:p>
          <a:p>
            <a:pPr lvl="1"/>
            <a:r>
              <a:rPr lang="en-IN" sz="1800" dirty="0">
                <a:solidFill>
                  <a:srgbClr val="333333"/>
                </a:solidFill>
                <a:effectLst/>
                <a:latin typeface="Roboto" panose="02000000000000000000" pitchFamily="2" charset="0"/>
                <a:ea typeface="Roboto" panose="02000000000000000000" pitchFamily="2" charset="0"/>
              </a:rPr>
              <a:t>Compromise of user credentials</a:t>
            </a:r>
            <a:endParaRPr lang="en-IN" dirty="0"/>
          </a:p>
        </p:txBody>
      </p:sp>
    </p:spTree>
    <p:extLst>
      <p:ext uri="{BB962C8B-B14F-4D97-AF65-F5344CB8AC3E}">
        <p14:creationId xmlns:p14="http://schemas.microsoft.com/office/powerpoint/2010/main" val="24263958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C391FDB-C964-473C-B979-AECC4C45B0A3}"/>
              </a:ext>
            </a:extLst>
          </p:cNvPr>
          <p:cNvSpPr>
            <a:spLocks noGrp="1"/>
          </p:cNvSpPr>
          <p:nvPr>
            <p:ph idx="1"/>
          </p:nvPr>
        </p:nvSpPr>
        <p:spPr>
          <a:xfrm>
            <a:off x="581192" y="606490"/>
            <a:ext cx="11029615" cy="6128418"/>
          </a:xfrm>
        </p:spPr>
        <p:txBody>
          <a:bodyPr>
            <a:normAutofit/>
          </a:bodyPr>
          <a:lstStyle/>
          <a:p>
            <a:pPr algn="just">
              <a:buClr>
                <a:srgbClr val="FF0000"/>
              </a:buClr>
              <a:buFont typeface="Wingdings" panose="05000000000000000000" pitchFamily="2" charset="2"/>
              <a:buChar char="Ø"/>
            </a:pPr>
            <a:r>
              <a:rPr lang="en-GB" sz="1800" b="1" u="sng" dirty="0">
                <a:solidFill>
                  <a:srgbClr val="333333"/>
                </a:solidFill>
                <a:effectLst/>
                <a:latin typeface="Roboto" panose="02000000000000000000" pitchFamily="2" charset="0"/>
                <a:ea typeface="Roboto" panose="02000000000000000000" pitchFamily="2" charset="0"/>
              </a:rPr>
              <a:t>Root compromise of a Kerberos KDC machine</a:t>
            </a:r>
            <a:endParaRPr lang="en-GB" sz="1800" b="0" i="0" dirty="0">
              <a:solidFill>
                <a:srgbClr val="333333"/>
              </a:solidFill>
              <a:effectLst/>
              <a:latin typeface="Roboto" panose="02000000000000000000" pitchFamily="2" charset="0"/>
              <a:ea typeface="Roboto" panose="02000000000000000000" pitchFamily="2" charset="0"/>
            </a:endParaRPr>
          </a:p>
          <a:p>
            <a:pPr marL="0" indent="0" algn="just" fontAlgn="base">
              <a:buNone/>
            </a:pPr>
            <a:r>
              <a:rPr lang="en-GB" sz="1800" b="0" i="0" dirty="0">
                <a:solidFill>
                  <a:srgbClr val="333333"/>
                </a:solidFill>
                <a:effectLst/>
                <a:latin typeface="Roboto" panose="02000000000000000000" pitchFamily="2" charset="0"/>
                <a:ea typeface="Roboto" panose="02000000000000000000" pitchFamily="2" charset="0"/>
              </a:rPr>
              <a:t>	A root-level compromise of a KDC machine gives the attacker full control over the entire Kerberos authentication system. Even though the Kerberos database is encrypted on disk with the Kerberos master key, the master key is also kept on the KDC’s disk so no manual intervention is required when the KDC service is started. In addition, since all Kerberos implementations provide fail-safe access to the Kerberos database for the root or Administrator user on the KDC, your entire Kerberos database should be considered compromised in the event of attackers gaining root access to any KDC on your network. </a:t>
            </a:r>
          </a:p>
          <a:p>
            <a:pPr algn="just">
              <a:buClr>
                <a:srgbClr val="FF0000"/>
              </a:buClr>
              <a:buFont typeface="Wingdings" panose="05000000000000000000" pitchFamily="2" charset="2"/>
              <a:buChar char="Ø"/>
            </a:pPr>
            <a:r>
              <a:rPr lang="en-IN" sz="1800" b="1" u="sng" dirty="0">
                <a:solidFill>
                  <a:srgbClr val="333333"/>
                </a:solidFill>
                <a:effectLst/>
                <a:latin typeface="Roboto" panose="02000000000000000000" pitchFamily="2" charset="0"/>
                <a:ea typeface="Roboto" panose="02000000000000000000" pitchFamily="2" charset="0"/>
              </a:rPr>
              <a:t>Compromise of a Kerberos administrator’s credentials.</a:t>
            </a:r>
          </a:p>
          <a:p>
            <a:pPr marL="0" indent="0" algn="just">
              <a:buClr>
                <a:srgbClr val="FF0000"/>
              </a:buClr>
              <a:buNone/>
            </a:pPr>
            <a:r>
              <a:rPr lang="en-GB" sz="1800" b="0" i="0" dirty="0">
                <a:solidFill>
                  <a:srgbClr val="333333"/>
                </a:solidFill>
                <a:effectLst/>
                <a:latin typeface="Roboto" panose="02000000000000000000" pitchFamily="2" charset="0"/>
                <a:ea typeface="Roboto" panose="02000000000000000000" pitchFamily="2" charset="0"/>
              </a:rPr>
              <a:t>	If an attacker obtains the password of a Kerberos administrative principal, that attacker has complete access to the entire Kerberos database. Most KDC implementations allow administrators to remotely dump the contents of the database for backup purposes, and an attacker can use this functionality to make a complete copy of your authentication database. With full access to the database, the attacker can also create and modify any Kerberos principal. Ensure that only a very small set of users have administrative access, and set policies on those users that enforce strict password checking and at least monthly password changes.</a:t>
            </a:r>
            <a:endParaRPr lang="en-IN" sz="1800" b="0" i="0" dirty="0">
              <a:solidFill>
                <a:srgbClr val="333333"/>
              </a:solidFill>
              <a:effectLst/>
              <a:latin typeface="Roboto" panose="02000000000000000000" pitchFamily="2" charset="0"/>
              <a:ea typeface="Roboto" panose="02000000000000000000" pitchFamily="2" charset="0"/>
            </a:endParaRPr>
          </a:p>
          <a:p>
            <a:pPr algn="just" fontAlgn="base">
              <a:buClr>
                <a:srgbClr val="FF0000"/>
              </a:buClr>
              <a:buFont typeface="Wingdings" panose="05000000000000000000" pitchFamily="2" charset="2"/>
              <a:buChar char="Ø"/>
            </a:pPr>
            <a:endParaRPr lang="en-GB" sz="1800" b="0" i="0" dirty="0">
              <a:solidFill>
                <a:srgbClr val="333333"/>
              </a:solidFill>
              <a:effectLst/>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858886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B22F628-A10D-4DBC-9ACF-4F283D841CFE}"/>
              </a:ext>
            </a:extLst>
          </p:cNvPr>
          <p:cNvSpPr>
            <a:spLocks noGrp="1"/>
          </p:cNvSpPr>
          <p:nvPr>
            <p:ph idx="1"/>
          </p:nvPr>
        </p:nvSpPr>
        <p:spPr>
          <a:xfrm>
            <a:off x="581192" y="541176"/>
            <a:ext cx="11029615" cy="5434174"/>
          </a:xfrm>
        </p:spPr>
        <p:txBody>
          <a:bodyPr>
            <a:normAutofit/>
          </a:bodyPr>
          <a:lstStyle/>
          <a:p>
            <a:pPr algn="just">
              <a:buClr>
                <a:srgbClr val="FF0000"/>
              </a:buClr>
              <a:buFont typeface="Wingdings" panose="05000000000000000000" pitchFamily="2" charset="2"/>
              <a:buChar char="Ø"/>
            </a:pPr>
            <a:r>
              <a:rPr lang="en-GB" sz="1800" b="1" u="sng" dirty="0">
                <a:solidFill>
                  <a:srgbClr val="333333"/>
                </a:solidFill>
                <a:effectLst/>
                <a:latin typeface="Roboto" panose="02000000000000000000" pitchFamily="2" charset="0"/>
                <a:ea typeface="Roboto" panose="02000000000000000000" pitchFamily="2" charset="0"/>
              </a:rPr>
              <a:t>Root compromise of a server machine</a:t>
            </a:r>
            <a:r>
              <a:rPr lang="en-GB" sz="1800" b="0" u="sng" dirty="0">
                <a:solidFill>
                  <a:srgbClr val="333333"/>
                </a:solidFill>
                <a:effectLst/>
                <a:latin typeface="Roboto" panose="02000000000000000000" pitchFamily="2" charset="0"/>
                <a:ea typeface="Roboto" panose="02000000000000000000" pitchFamily="2" charset="0"/>
              </a:rPr>
              <a:t>. </a:t>
            </a:r>
          </a:p>
          <a:p>
            <a:pPr marL="0" indent="0" algn="just">
              <a:buNone/>
            </a:pPr>
            <a:r>
              <a:rPr lang="en-GB" sz="1800" dirty="0">
                <a:solidFill>
                  <a:srgbClr val="333333"/>
                </a:solidFill>
                <a:latin typeface="Roboto" panose="02000000000000000000" pitchFamily="2" charset="0"/>
                <a:ea typeface="Roboto" panose="02000000000000000000" pitchFamily="2" charset="0"/>
              </a:rPr>
              <a:t>	</a:t>
            </a:r>
            <a:r>
              <a:rPr lang="en-GB" sz="1800" b="0" i="0" dirty="0">
                <a:solidFill>
                  <a:srgbClr val="333333"/>
                </a:solidFill>
                <a:effectLst/>
                <a:latin typeface="Roboto" panose="02000000000000000000" pitchFamily="2" charset="0"/>
                <a:ea typeface="Roboto" panose="02000000000000000000" pitchFamily="2" charset="0"/>
              </a:rPr>
              <a:t>For Kerberos’s mutual authentication to work, a service must have access to a service principal. These service principals</a:t>
            </a:r>
            <a:r>
              <a:rPr lang="en-GB" sz="1800" dirty="0">
                <a:solidFill>
                  <a:srgbClr val="333333"/>
                </a:solidFill>
                <a:latin typeface="Roboto" panose="02000000000000000000" pitchFamily="2" charset="0"/>
                <a:ea typeface="Roboto" panose="02000000000000000000" pitchFamily="2" charset="0"/>
              </a:rPr>
              <a:t> </a:t>
            </a:r>
            <a:r>
              <a:rPr lang="en-GB" sz="1800" b="0" i="0" dirty="0">
                <a:solidFill>
                  <a:srgbClr val="333333"/>
                </a:solidFill>
                <a:effectLst/>
                <a:latin typeface="Roboto" panose="02000000000000000000" pitchFamily="2" charset="0"/>
                <a:ea typeface="Roboto" panose="02000000000000000000" pitchFamily="2" charset="0"/>
              </a:rPr>
              <a:t>reside on the server’s filesystem, either as part of a </a:t>
            </a:r>
            <a:r>
              <a:rPr lang="en-GB" sz="1800" b="0" i="0" dirty="0" err="1">
                <a:solidFill>
                  <a:srgbClr val="333333"/>
                </a:solidFill>
                <a:effectLst/>
                <a:latin typeface="Roboto" panose="02000000000000000000" pitchFamily="2" charset="0"/>
                <a:ea typeface="Roboto" panose="02000000000000000000" pitchFamily="2" charset="0"/>
              </a:rPr>
              <a:t>keytab</a:t>
            </a:r>
            <a:r>
              <a:rPr lang="en-GB" sz="1800" b="0" i="0" dirty="0">
                <a:solidFill>
                  <a:srgbClr val="333333"/>
                </a:solidFill>
                <a:effectLst/>
                <a:latin typeface="Roboto" panose="02000000000000000000" pitchFamily="2" charset="0"/>
                <a:ea typeface="Roboto" panose="02000000000000000000" pitchFamily="2" charset="0"/>
              </a:rPr>
              <a:t> typically used by Unix implementations, or the LSA Secrets in Microsoft implementations. If an attacker obtains root access to a server machine, all </a:t>
            </a:r>
            <a:r>
              <a:rPr lang="en-GB" sz="1800" b="0" i="0" dirty="0" err="1">
                <a:solidFill>
                  <a:srgbClr val="333333"/>
                </a:solidFill>
                <a:effectLst/>
                <a:latin typeface="Roboto" panose="02000000000000000000" pitchFamily="2" charset="0"/>
                <a:ea typeface="Roboto" panose="02000000000000000000" pitchFamily="2" charset="0"/>
              </a:rPr>
              <a:t>Kerberized</a:t>
            </a:r>
            <a:r>
              <a:rPr lang="en-GB" sz="1800" b="0" i="0" dirty="0">
                <a:solidFill>
                  <a:srgbClr val="333333"/>
                </a:solidFill>
                <a:effectLst/>
                <a:latin typeface="Roboto" panose="02000000000000000000" pitchFamily="2" charset="0"/>
                <a:ea typeface="Roboto" panose="02000000000000000000" pitchFamily="2" charset="0"/>
              </a:rPr>
              <a:t> services running on that machine are compromised. In addition, some services, such as the AFS distributed filesystem, share a single service principal across all servers. In this case, root access to an AFS file server machine would compromise all file and database servers in the AFS cell. Once an attacker has access to a service principal’s credentials, the attacker can impersonate that service and also decrypt encrypted traffic sent between clients and the compromised service. The security of </a:t>
            </a:r>
            <a:r>
              <a:rPr lang="en-GB" sz="1800" b="0" i="0" dirty="0" err="1">
                <a:solidFill>
                  <a:srgbClr val="333333"/>
                </a:solidFill>
                <a:effectLst/>
                <a:latin typeface="Roboto" panose="02000000000000000000" pitchFamily="2" charset="0"/>
                <a:ea typeface="Roboto" panose="02000000000000000000" pitchFamily="2" charset="0"/>
              </a:rPr>
              <a:t>Kerberized</a:t>
            </a:r>
            <a:r>
              <a:rPr lang="en-GB" sz="1800" b="0" i="0" dirty="0">
                <a:solidFill>
                  <a:srgbClr val="333333"/>
                </a:solidFill>
                <a:effectLst/>
                <a:latin typeface="Roboto" panose="02000000000000000000" pitchFamily="2" charset="0"/>
                <a:ea typeface="Roboto" panose="02000000000000000000" pitchFamily="2" charset="0"/>
              </a:rPr>
              <a:t> services running on a server depends on the security of that individual server; therefore, all servers should be secured in proportion to the value of the resources stored on that server.</a:t>
            </a:r>
          </a:p>
          <a:p>
            <a:endParaRPr lang="en-IN" dirty="0"/>
          </a:p>
        </p:txBody>
      </p:sp>
    </p:spTree>
    <p:extLst>
      <p:ext uri="{BB962C8B-B14F-4D97-AF65-F5344CB8AC3E}">
        <p14:creationId xmlns:p14="http://schemas.microsoft.com/office/powerpoint/2010/main" val="15755119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D39C3A9-E182-433C-A59C-FEFCCA353B97}"/>
              </a:ext>
            </a:extLst>
          </p:cNvPr>
          <p:cNvSpPr>
            <a:spLocks noGrp="1"/>
          </p:cNvSpPr>
          <p:nvPr>
            <p:ph idx="1"/>
          </p:nvPr>
        </p:nvSpPr>
        <p:spPr>
          <a:xfrm>
            <a:off x="581192" y="938444"/>
            <a:ext cx="11029615" cy="5406183"/>
          </a:xfrm>
        </p:spPr>
        <p:txBody>
          <a:bodyPr/>
          <a:lstStyle/>
          <a:p>
            <a:pPr algn="l" fontAlgn="base">
              <a:buClr>
                <a:srgbClr val="FF0000"/>
              </a:buClr>
              <a:buFont typeface="Wingdings" panose="05000000000000000000" pitchFamily="2" charset="2"/>
              <a:buChar char="Ø"/>
            </a:pPr>
            <a:r>
              <a:rPr lang="en-GB" sz="1800" b="1" u="sng" dirty="0">
                <a:solidFill>
                  <a:srgbClr val="333333"/>
                </a:solidFill>
                <a:effectLst/>
                <a:latin typeface="Roboto" panose="02000000000000000000" pitchFamily="2" charset="0"/>
                <a:ea typeface="Roboto" panose="02000000000000000000" pitchFamily="2" charset="0"/>
              </a:rPr>
              <a:t>Root compromise of a client machine</a:t>
            </a:r>
            <a:r>
              <a:rPr lang="en-GB" sz="1800" b="0" u="sng" dirty="0">
                <a:solidFill>
                  <a:srgbClr val="333333"/>
                </a:solidFill>
                <a:effectLst/>
                <a:latin typeface="Roboto" panose="02000000000000000000" pitchFamily="2" charset="0"/>
                <a:ea typeface="Roboto" panose="02000000000000000000" pitchFamily="2" charset="0"/>
              </a:rPr>
              <a:t>. </a:t>
            </a:r>
          </a:p>
          <a:p>
            <a:pPr marL="0" indent="0" algn="l" fontAlgn="base">
              <a:buNone/>
            </a:pPr>
            <a:r>
              <a:rPr lang="en-GB" sz="1800" b="0" i="0" dirty="0">
                <a:solidFill>
                  <a:srgbClr val="333333"/>
                </a:solidFill>
                <a:effectLst/>
                <a:latin typeface="Roboto" panose="02000000000000000000" pitchFamily="2" charset="0"/>
                <a:ea typeface="Roboto" panose="02000000000000000000" pitchFamily="2" charset="0"/>
              </a:rPr>
              <a:t>	A root compromise of a client machine will provide an attacker with all cached tickets on that machine. Since tickets are time-limited, it is not as critical a compromise as an attacker obtaining the users’ password. However, with root access to a client machine, the attacker can surreptitiously install a keyboard sniffer to capture a users’ password when logging into their machine. Therefore, when a client machine is compromised, passwords of all users who have logged into that machine should be considered compromised as well. In the event of a client compromise, the users who have logged into that client should immediately change their passwords.</a:t>
            </a:r>
          </a:p>
          <a:p>
            <a:pPr algn="l" fontAlgn="base">
              <a:buClr>
                <a:srgbClr val="FF0000"/>
              </a:buClr>
              <a:buFont typeface="Wingdings" panose="05000000000000000000" pitchFamily="2" charset="2"/>
              <a:buChar char="Ø"/>
            </a:pPr>
            <a:r>
              <a:rPr lang="en-GB" sz="1800" b="1" u="sng" dirty="0">
                <a:solidFill>
                  <a:srgbClr val="333333"/>
                </a:solidFill>
                <a:effectLst/>
                <a:latin typeface="Roboto" panose="02000000000000000000" pitchFamily="2" charset="0"/>
                <a:ea typeface="Roboto" panose="02000000000000000000" pitchFamily="2" charset="0"/>
              </a:rPr>
              <a:t>Compromise of user credentials</a:t>
            </a:r>
            <a:r>
              <a:rPr lang="en-GB" sz="1800" b="0" u="sng" dirty="0">
                <a:solidFill>
                  <a:srgbClr val="333333"/>
                </a:solidFill>
                <a:effectLst/>
                <a:latin typeface="Roboto" panose="02000000000000000000" pitchFamily="2" charset="0"/>
                <a:ea typeface="Roboto" panose="02000000000000000000" pitchFamily="2" charset="0"/>
              </a:rPr>
              <a:t>. </a:t>
            </a:r>
          </a:p>
          <a:p>
            <a:pPr marL="0" indent="0" algn="l" fontAlgn="base">
              <a:buNone/>
            </a:pPr>
            <a:r>
              <a:rPr lang="en-GB" sz="1800" dirty="0">
                <a:solidFill>
                  <a:srgbClr val="333333"/>
                </a:solidFill>
                <a:latin typeface="Roboto" panose="02000000000000000000" pitchFamily="2" charset="0"/>
                <a:ea typeface="Roboto" panose="02000000000000000000" pitchFamily="2" charset="0"/>
              </a:rPr>
              <a:t>	</a:t>
            </a:r>
            <a:r>
              <a:rPr lang="en-GB" sz="1800" b="0" i="0" dirty="0">
                <a:solidFill>
                  <a:srgbClr val="333333"/>
                </a:solidFill>
                <a:effectLst/>
                <a:latin typeface="Roboto" panose="02000000000000000000" pitchFamily="2" charset="0"/>
                <a:ea typeface="Roboto" panose="02000000000000000000" pitchFamily="2" charset="0"/>
              </a:rPr>
              <a:t>There are two possibilities in this scenario: either the user’s credential (ticket) cache is exposed, or a user’s password is compromised. If an attacker obtains a user’s unencrypted credential cache, the tickets contained in that cache are only valid for the time period specified in the tickets. On the other hand, if an attacker acquires the user’s password, the attacker can impersonate that user until the user changes his password.</a:t>
            </a:r>
          </a:p>
          <a:p>
            <a:endParaRPr lang="en-IN" dirty="0"/>
          </a:p>
        </p:txBody>
      </p:sp>
    </p:spTree>
    <p:extLst>
      <p:ext uri="{BB962C8B-B14F-4D97-AF65-F5344CB8AC3E}">
        <p14:creationId xmlns:p14="http://schemas.microsoft.com/office/powerpoint/2010/main" val="37183431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1C43CC-1457-4510-9791-F8169E53604C}"/>
              </a:ext>
            </a:extLst>
          </p:cNvPr>
          <p:cNvSpPr>
            <a:spLocks noGrp="1"/>
          </p:cNvSpPr>
          <p:nvPr>
            <p:ph idx="1"/>
          </p:nvPr>
        </p:nvSpPr>
        <p:spPr>
          <a:xfrm>
            <a:off x="581192" y="852854"/>
            <a:ext cx="11029615" cy="5122496"/>
          </a:xfrm>
        </p:spPr>
        <p:txBody>
          <a:bodyPr/>
          <a:lstStyle/>
          <a:p>
            <a:pPr marL="0" indent="0" algn="l">
              <a:buNone/>
            </a:pPr>
            <a:r>
              <a:rPr lang="en-GB" sz="1800" b="0" i="0" dirty="0">
                <a:solidFill>
                  <a:srgbClr val="333333"/>
                </a:solidFill>
                <a:effectLst/>
                <a:latin typeface="Roboto" panose="02000000000000000000" pitchFamily="2" charset="0"/>
                <a:ea typeface="Roboto" panose="02000000000000000000" pitchFamily="2" charset="0"/>
              </a:rPr>
              <a:t>A few attacks against the protocol is shown below:</a:t>
            </a:r>
          </a:p>
          <a:p>
            <a:pPr lvl="2">
              <a:buClr>
                <a:srgbClr val="FF0000"/>
              </a:buClr>
              <a:buFont typeface="Wingdings" panose="05000000000000000000" pitchFamily="2" charset="2"/>
              <a:buChar char="Ø"/>
            </a:pPr>
            <a:r>
              <a:rPr lang="en-GB" sz="1800" b="0" i="0" dirty="0">
                <a:solidFill>
                  <a:srgbClr val="333333"/>
                </a:solidFill>
                <a:effectLst/>
                <a:latin typeface="Roboto" panose="02000000000000000000" pitchFamily="2" charset="0"/>
                <a:ea typeface="Roboto" panose="02000000000000000000" pitchFamily="2" charset="0"/>
              </a:rPr>
              <a:t>Kerberos brute-force</a:t>
            </a:r>
          </a:p>
          <a:p>
            <a:pPr lvl="2">
              <a:buClr>
                <a:srgbClr val="FF0000"/>
              </a:buClr>
              <a:buFont typeface="Wingdings" panose="05000000000000000000" pitchFamily="2" charset="2"/>
              <a:buChar char="Ø"/>
            </a:pPr>
            <a:r>
              <a:rPr lang="en-GB" sz="1800" b="0" i="0" dirty="0" err="1">
                <a:solidFill>
                  <a:srgbClr val="333333"/>
                </a:solidFill>
                <a:effectLst/>
                <a:latin typeface="Roboto" panose="02000000000000000000" pitchFamily="2" charset="0"/>
                <a:ea typeface="Roboto" panose="02000000000000000000" pitchFamily="2" charset="0"/>
              </a:rPr>
              <a:t>ASREPRoast</a:t>
            </a:r>
            <a:endParaRPr lang="en-GB" sz="1800" b="0" i="0" dirty="0">
              <a:solidFill>
                <a:srgbClr val="333333"/>
              </a:solidFill>
              <a:effectLst/>
              <a:latin typeface="Roboto" panose="02000000000000000000" pitchFamily="2" charset="0"/>
              <a:ea typeface="Roboto" panose="02000000000000000000" pitchFamily="2" charset="0"/>
            </a:endParaRPr>
          </a:p>
          <a:p>
            <a:pPr lvl="2">
              <a:buClr>
                <a:srgbClr val="FF0000"/>
              </a:buClr>
              <a:buFont typeface="Wingdings" panose="05000000000000000000" pitchFamily="2" charset="2"/>
              <a:buChar char="Ø"/>
            </a:pPr>
            <a:r>
              <a:rPr lang="en-GB" sz="1800" b="0" i="0" dirty="0" err="1">
                <a:solidFill>
                  <a:srgbClr val="333333"/>
                </a:solidFill>
                <a:effectLst/>
                <a:latin typeface="Roboto" panose="02000000000000000000" pitchFamily="2" charset="0"/>
                <a:ea typeface="Roboto" panose="02000000000000000000" pitchFamily="2" charset="0"/>
              </a:rPr>
              <a:t>Kerberoasting</a:t>
            </a:r>
            <a:endParaRPr lang="en-GB" sz="1800" b="0" i="0" dirty="0">
              <a:solidFill>
                <a:srgbClr val="333333"/>
              </a:solidFill>
              <a:effectLst/>
              <a:latin typeface="Roboto" panose="02000000000000000000" pitchFamily="2" charset="0"/>
              <a:ea typeface="Roboto" panose="02000000000000000000" pitchFamily="2" charset="0"/>
            </a:endParaRPr>
          </a:p>
          <a:p>
            <a:pPr lvl="2">
              <a:buClr>
                <a:srgbClr val="FF0000"/>
              </a:buClr>
              <a:buFont typeface="Wingdings" panose="05000000000000000000" pitchFamily="2" charset="2"/>
              <a:buChar char="Ø"/>
            </a:pPr>
            <a:r>
              <a:rPr lang="en-GB" sz="1800" b="0" i="0" dirty="0">
                <a:solidFill>
                  <a:srgbClr val="333333"/>
                </a:solidFill>
                <a:effectLst/>
                <a:latin typeface="Roboto" panose="02000000000000000000" pitchFamily="2" charset="0"/>
                <a:ea typeface="Roboto" panose="02000000000000000000" pitchFamily="2" charset="0"/>
              </a:rPr>
              <a:t>Pass the key</a:t>
            </a:r>
          </a:p>
          <a:p>
            <a:pPr lvl="2">
              <a:buClr>
                <a:srgbClr val="FF0000"/>
              </a:buClr>
              <a:buFont typeface="Wingdings" panose="05000000000000000000" pitchFamily="2" charset="2"/>
              <a:buChar char="Ø"/>
            </a:pPr>
            <a:r>
              <a:rPr lang="en-GB" sz="1800" b="0" i="0" dirty="0">
                <a:solidFill>
                  <a:srgbClr val="333333"/>
                </a:solidFill>
                <a:effectLst/>
                <a:latin typeface="Roboto" panose="02000000000000000000" pitchFamily="2" charset="0"/>
                <a:ea typeface="Roboto" panose="02000000000000000000" pitchFamily="2" charset="0"/>
              </a:rPr>
              <a:t>Pass the ticket</a:t>
            </a:r>
          </a:p>
          <a:p>
            <a:pPr lvl="2">
              <a:buClr>
                <a:srgbClr val="FF0000"/>
              </a:buClr>
              <a:buFont typeface="Wingdings" panose="05000000000000000000" pitchFamily="2" charset="2"/>
              <a:buChar char="Ø"/>
            </a:pPr>
            <a:r>
              <a:rPr lang="en-GB" sz="1800" b="0" i="0" dirty="0">
                <a:solidFill>
                  <a:srgbClr val="333333"/>
                </a:solidFill>
                <a:effectLst/>
                <a:latin typeface="Roboto" panose="02000000000000000000" pitchFamily="2" charset="0"/>
                <a:ea typeface="Roboto" panose="02000000000000000000" pitchFamily="2" charset="0"/>
              </a:rPr>
              <a:t>Silver ticket</a:t>
            </a:r>
          </a:p>
          <a:p>
            <a:pPr lvl="2">
              <a:buClr>
                <a:srgbClr val="FF0000"/>
              </a:buClr>
              <a:buFont typeface="Wingdings" panose="05000000000000000000" pitchFamily="2" charset="2"/>
              <a:buChar char="Ø"/>
            </a:pPr>
            <a:r>
              <a:rPr lang="en-GB" sz="1800" b="0" i="0" dirty="0">
                <a:solidFill>
                  <a:srgbClr val="333333"/>
                </a:solidFill>
                <a:effectLst/>
                <a:latin typeface="Roboto" panose="02000000000000000000" pitchFamily="2" charset="0"/>
                <a:ea typeface="Roboto" panose="02000000000000000000" pitchFamily="2" charset="0"/>
              </a:rPr>
              <a:t>Golden ticket</a:t>
            </a:r>
          </a:p>
        </p:txBody>
      </p:sp>
    </p:spTree>
    <p:extLst>
      <p:ext uri="{BB962C8B-B14F-4D97-AF65-F5344CB8AC3E}">
        <p14:creationId xmlns:p14="http://schemas.microsoft.com/office/powerpoint/2010/main" val="3540470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96BD054-4065-45F2-8B1F-7D9E187E429B}"/>
              </a:ext>
            </a:extLst>
          </p:cNvPr>
          <p:cNvSpPr>
            <a:spLocks noGrp="1"/>
          </p:cNvSpPr>
          <p:nvPr>
            <p:ph idx="1"/>
          </p:nvPr>
        </p:nvSpPr>
        <p:spPr>
          <a:xfrm>
            <a:off x="581192" y="773723"/>
            <a:ext cx="11029615" cy="5201627"/>
          </a:xfrm>
        </p:spPr>
        <p:txBody>
          <a:bodyPr/>
          <a:lstStyle/>
          <a:p>
            <a:pPr algn="just">
              <a:buClr>
                <a:srgbClr val="FF0000"/>
              </a:buClr>
              <a:buFont typeface="Wingdings" panose="05000000000000000000" pitchFamily="2" charset="2"/>
              <a:buChar char="Ø"/>
            </a:pPr>
            <a:r>
              <a:rPr lang="en-GB" sz="1800" b="1" i="0" u="sng" dirty="0">
                <a:solidFill>
                  <a:schemeClr val="tx1"/>
                </a:solidFill>
                <a:effectLst/>
                <a:latin typeface="Roboto" panose="02000000000000000000" pitchFamily="2" charset="0"/>
                <a:ea typeface="Roboto" panose="02000000000000000000" pitchFamily="2" charset="0"/>
              </a:rPr>
              <a:t>Kerberos brute-force</a:t>
            </a:r>
          </a:p>
          <a:p>
            <a:pPr marL="0" indent="0" algn="just">
              <a:buNone/>
            </a:pPr>
            <a:r>
              <a:rPr lang="en-GB" sz="1800" b="0" i="0" dirty="0">
                <a:solidFill>
                  <a:srgbClr val="333333"/>
                </a:solidFill>
                <a:effectLst/>
                <a:latin typeface="Roboto" panose="02000000000000000000" pitchFamily="2" charset="0"/>
                <a:ea typeface="Roboto" panose="02000000000000000000" pitchFamily="2" charset="0"/>
              </a:rPr>
              <a:t>	In first place, due to Kerberos is an authentication protocol, it is possible to perform brute-force attacks against it. Moreover, brute-forcing Kerberos has many advantages over brute-forcing other authentication methods, like the following:</a:t>
            </a:r>
          </a:p>
          <a:p>
            <a:pPr lvl="1" algn="just">
              <a:buClr>
                <a:srgbClr val="FF0000"/>
              </a:buClr>
              <a:buFont typeface="Arial" panose="020B0604020202020204" pitchFamily="34" charset="0"/>
              <a:buChar char="•"/>
            </a:pPr>
            <a:r>
              <a:rPr lang="en-GB" sz="1800" b="0" i="0" dirty="0">
                <a:solidFill>
                  <a:srgbClr val="333333"/>
                </a:solidFill>
                <a:effectLst/>
                <a:latin typeface="Roboto" panose="02000000000000000000" pitchFamily="2" charset="0"/>
                <a:ea typeface="Roboto" panose="02000000000000000000" pitchFamily="2" charset="0"/>
              </a:rPr>
              <a:t>No domain account is needed to conduct the attack, just connectivity to the KDC.</a:t>
            </a:r>
          </a:p>
          <a:p>
            <a:pPr lvl="1" algn="just">
              <a:buClr>
                <a:srgbClr val="FF0000"/>
              </a:buClr>
              <a:buFont typeface="Arial" panose="020B0604020202020204" pitchFamily="34" charset="0"/>
              <a:buChar char="•"/>
            </a:pPr>
            <a:r>
              <a:rPr lang="en-GB" sz="1800" b="0" i="0" dirty="0">
                <a:solidFill>
                  <a:srgbClr val="333333"/>
                </a:solidFill>
                <a:effectLst/>
                <a:latin typeface="Roboto" panose="02000000000000000000" pitchFamily="2" charset="0"/>
                <a:ea typeface="Roboto" panose="02000000000000000000" pitchFamily="2" charset="0"/>
              </a:rPr>
              <a:t>Kerberos pre-authentication errors are not logged in Active Directory with a normal Logon failure event (4625), but rather with specific logs to Kerberos pre-authentication failure (4771).</a:t>
            </a:r>
          </a:p>
          <a:p>
            <a:pPr lvl="1" algn="just">
              <a:buClr>
                <a:srgbClr val="FF0000"/>
              </a:buClr>
              <a:buFont typeface="Arial" panose="020B0604020202020204" pitchFamily="34" charset="0"/>
              <a:buChar char="•"/>
            </a:pPr>
            <a:r>
              <a:rPr lang="en-GB" sz="1800" b="0" i="0" dirty="0">
                <a:solidFill>
                  <a:srgbClr val="333333"/>
                </a:solidFill>
                <a:effectLst/>
                <a:latin typeface="Roboto" panose="02000000000000000000" pitchFamily="2" charset="0"/>
                <a:ea typeface="Roboto" panose="02000000000000000000" pitchFamily="2" charset="0"/>
              </a:rPr>
              <a:t>Kerberos indicates, even if the password is wrong, whether the username is correct or not. This is a huge advantage in case of performing this sort of technique without knowing any username.</a:t>
            </a:r>
          </a:p>
          <a:p>
            <a:pPr lvl="1" algn="just">
              <a:buClr>
                <a:srgbClr val="FF0000"/>
              </a:buClr>
              <a:buFont typeface="Arial" panose="020B0604020202020204" pitchFamily="34" charset="0"/>
              <a:buChar char="•"/>
            </a:pPr>
            <a:r>
              <a:rPr lang="en-GB" sz="1800" b="0" i="0" dirty="0">
                <a:solidFill>
                  <a:srgbClr val="333333"/>
                </a:solidFill>
                <a:effectLst/>
                <a:latin typeface="Roboto" panose="02000000000000000000" pitchFamily="2" charset="0"/>
                <a:ea typeface="Roboto" panose="02000000000000000000" pitchFamily="2" charset="0"/>
              </a:rPr>
              <a:t>In Kerberos brute-forcing it is also possible to discover user accounts without pre-authentication required, which can be useful to perform an </a:t>
            </a:r>
            <a:r>
              <a:rPr lang="en-GB" sz="1800" b="0" i="0" dirty="0" err="1">
                <a:solidFill>
                  <a:srgbClr val="333333"/>
                </a:solidFill>
                <a:effectLst/>
                <a:latin typeface="Roboto" panose="02000000000000000000" pitchFamily="2" charset="0"/>
                <a:ea typeface="Roboto" panose="02000000000000000000" pitchFamily="2" charset="0"/>
              </a:rPr>
              <a:t>ASREPRoast</a:t>
            </a:r>
            <a:r>
              <a:rPr lang="en-GB" sz="1800" b="0" i="0" dirty="0">
                <a:solidFill>
                  <a:srgbClr val="333333"/>
                </a:solidFill>
                <a:effectLst/>
                <a:latin typeface="Roboto" panose="02000000000000000000" pitchFamily="2" charset="0"/>
                <a:ea typeface="Roboto" panose="02000000000000000000" pitchFamily="2" charset="0"/>
              </a:rPr>
              <a:t> attack.</a:t>
            </a:r>
          </a:p>
          <a:p>
            <a:pPr marL="0" indent="0" algn="just">
              <a:buNone/>
            </a:pPr>
            <a:r>
              <a:rPr lang="en-GB" sz="1800" b="0" i="0" dirty="0">
                <a:solidFill>
                  <a:srgbClr val="333333"/>
                </a:solidFill>
                <a:effectLst/>
                <a:latin typeface="Roboto" panose="02000000000000000000" pitchFamily="2" charset="0"/>
                <a:ea typeface="Roboto" panose="02000000000000000000" pitchFamily="2" charset="0"/>
              </a:rPr>
              <a:t>However, by carrying out a brute-force attack it is also possible to </a:t>
            </a:r>
            <a:r>
              <a:rPr lang="en-GB" sz="1800" b="1" i="0" dirty="0">
                <a:solidFill>
                  <a:srgbClr val="333333"/>
                </a:solidFill>
                <a:effectLst/>
                <a:latin typeface="Roboto" panose="02000000000000000000" pitchFamily="2" charset="0"/>
                <a:ea typeface="Roboto" panose="02000000000000000000" pitchFamily="2" charset="0"/>
              </a:rPr>
              <a:t>block user accounts</a:t>
            </a:r>
            <a:r>
              <a:rPr lang="en-GB" sz="1800" b="0" i="0" dirty="0">
                <a:solidFill>
                  <a:srgbClr val="333333"/>
                </a:solidFill>
                <a:effectLst/>
                <a:latin typeface="Roboto" panose="02000000000000000000" pitchFamily="2" charset="0"/>
                <a:ea typeface="Roboto" panose="02000000000000000000" pitchFamily="2" charset="0"/>
              </a:rPr>
              <a:t>. Thus, this technique should be used carefully.</a:t>
            </a:r>
          </a:p>
        </p:txBody>
      </p:sp>
    </p:spTree>
    <p:extLst>
      <p:ext uri="{BB962C8B-B14F-4D97-AF65-F5344CB8AC3E}">
        <p14:creationId xmlns:p14="http://schemas.microsoft.com/office/powerpoint/2010/main" val="755837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9FC01DF-8FAF-4ACE-85F1-80C6352F5571}"/>
              </a:ext>
            </a:extLst>
          </p:cNvPr>
          <p:cNvSpPr>
            <a:spLocks noGrp="1"/>
          </p:cNvSpPr>
          <p:nvPr>
            <p:ph idx="1"/>
          </p:nvPr>
        </p:nvSpPr>
        <p:spPr>
          <a:xfrm>
            <a:off x="581192" y="641838"/>
            <a:ext cx="11029615" cy="5333512"/>
          </a:xfrm>
        </p:spPr>
        <p:txBody>
          <a:bodyPr/>
          <a:lstStyle/>
          <a:p>
            <a:pPr algn="l">
              <a:buClr>
                <a:srgbClr val="FF0000"/>
              </a:buClr>
              <a:buFont typeface="Wingdings" panose="05000000000000000000" pitchFamily="2" charset="2"/>
              <a:buChar char="Ø"/>
            </a:pPr>
            <a:r>
              <a:rPr lang="en-GB" sz="1800" b="1" i="0" u="sng" dirty="0" err="1">
                <a:solidFill>
                  <a:schemeClr val="tx1"/>
                </a:solidFill>
                <a:effectLst/>
                <a:latin typeface="Roboto" panose="02000000000000000000" pitchFamily="2" charset="0"/>
                <a:ea typeface="Roboto" panose="02000000000000000000" pitchFamily="2" charset="0"/>
              </a:rPr>
              <a:t>ASREPRoast</a:t>
            </a:r>
            <a:endParaRPr lang="en-GB" sz="1800" b="1" i="0" u="sng" dirty="0">
              <a:solidFill>
                <a:schemeClr val="tx1"/>
              </a:solidFill>
              <a:effectLst/>
              <a:latin typeface="Roboto" panose="02000000000000000000" pitchFamily="2" charset="0"/>
              <a:ea typeface="Roboto" panose="02000000000000000000" pitchFamily="2" charset="0"/>
            </a:endParaRPr>
          </a:p>
          <a:p>
            <a:pPr marL="0" indent="0" algn="just">
              <a:buNone/>
            </a:pPr>
            <a:r>
              <a:rPr lang="en-GB" sz="1800" b="0" i="0" dirty="0">
                <a:solidFill>
                  <a:srgbClr val="333333"/>
                </a:solidFill>
                <a:effectLst/>
                <a:latin typeface="Roboto" panose="02000000000000000000" pitchFamily="2" charset="0"/>
                <a:ea typeface="Roboto" panose="02000000000000000000" pitchFamily="2" charset="0"/>
              </a:rPr>
              <a:t>	The </a:t>
            </a:r>
            <a:r>
              <a:rPr lang="en-GB" sz="1800" b="0" i="0" dirty="0" err="1">
                <a:solidFill>
                  <a:srgbClr val="333333"/>
                </a:solidFill>
                <a:effectLst/>
                <a:latin typeface="Roboto" panose="02000000000000000000" pitchFamily="2" charset="0"/>
                <a:ea typeface="Roboto" panose="02000000000000000000" pitchFamily="2" charset="0"/>
              </a:rPr>
              <a:t>ASREPRoast</a:t>
            </a:r>
            <a:r>
              <a:rPr lang="en-GB" sz="1800" b="0" i="0" dirty="0">
                <a:solidFill>
                  <a:srgbClr val="333333"/>
                </a:solidFill>
                <a:effectLst/>
                <a:latin typeface="Roboto" panose="02000000000000000000" pitchFamily="2" charset="0"/>
                <a:ea typeface="Roboto" panose="02000000000000000000" pitchFamily="2" charset="0"/>
              </a:rPr>
              <a:t> attack looks for users without Kerberos pre-authentication required. That means that anyone can send an AS_REQ request to the KDC on behalf of any of those users, and receive an AS_REP message. This last kind of message contains a chunk of data encrypted with the original user key, derived from its password. Then, by using this message, the user password could be cracked offline. </a:t>
            </a:r>
          </a:p>
          <a:p>
            <a:pPr marL="0" indent="0" algn="just">
              <a:buNone/>
            </a:pPr>
            <a:r>
              <a:rPr lang="en-GB" sz="1800" b="0" i="0" dirty="0">
                <a:solidFill>
                  <a:srgbClr val="333333"/>
                </a:solidFill>
                <a:effectLst/>
                <a:latin typeface="Roboto" panose="02000000000000000000" pitchFamily="2" charset="0"/>
                <a:ea typeface="Roboto" panose="02000000000000000000" pitchFamily="2" charset="0"/>
              </a:rPr>
              <a:t>Furthermore, no domain account is needed to perform this attack, only connection to the KDC. However, with a domain account, an LDAP query can be used to retrieve users without Kerberos pre-authentication in the domain. Otherwise usernames have to be guessed.</a:t>
            </a:r>
          </a:p>
          <a:p>
            <a:pPr marL="0" indent="0" algn="just">
              <a:buNone/>
            </a:pPr>
            <a:r>
              <a:rPr lang="en-GB" sz="1800" b="0" i="0" dirty="0">
                <a:solidFill>
                  <a:srgbClr val="333333"/>
                </a:solidFill>
                <a:effectLst/>
                <a:latin typeface="Roboto" panose="02000000000000000000" pitchFamily="2" charset="0"/>
                <a:ea typeface="Roboto" panose="02000000000000000000" pitchFamily="2" charset="0"/>
              </a:rPr>
              <a:t>In order to retrieve user accounts without Kerberos pre-authentication, the following LDAP filter can be used: </a:t>
            </a:r>
            <a:r>
              <a:rPr lang="en-GB" sz="1800" b="0" i="1" dirty="0">
                <a:solidFill>
                  <a:srgbClr val="333333"/>
                </a:solidFill>
                <a:effectLst/>
                <a:latin typeface="Roboto" panose="02000000000000000000" pitchFamily="2" charset="0"/>
                <a:ea typeface="Roboto" panose="02000000000000000000" pitchFamily="2" charset="0"/>
              </a:rPr>
              <a:t>(&amp;(</a:t>
            </a:r>
            <a:r>
              <a:rPr lang="en-GB" sz="1800" b="0" i="1" dirty="0" err="1">
                <a:solidFill>
                  <a:srgbClr val="333333"/>
                </a:solidFill>
                <a:effectLst/>
                <a:latin typeface="Roboto" panose="02000000000000000000" pitchFamily="2" charset="0"/>
                <a:ea typeface="Roboto" panose="02000000000000000000" pitchFamily="2" charset="0"/>
              </a:rPr>
              <a:t>samAccountType</a:t>
            </a:r>
            <a:r>
              <a:rPr lang="en-GB" sz="1800" b="0" i="1" dirty="0">
                <a:solidFill>
                  <a:srgbClr val="333333"/>
                </a:solidFill>
                <a:effectLst/>
                <a:latin typeface="Roboto" panose="02000000000000000000" pitchFamily="2" charset="0"/>
                <a:ea typeface="Roboto" panose="02000000000000000000" pitchFamily="2" charset="0"/>
              </a:rPr>
              <a:t>=805306368)(userAccountControl:1.2.840.113556.1.4.803:=4194304))</a:t>
            </a:r>
            <a:r>
              <a:rPr lang="en-GB" sz="1800" b="0" i="0" dirty="0">
                <a:solidFill>
                  <a:srgbClr val="333333"/>
                </a:solidFill>
                <a:effectLst/>
                <a:latin typeface="Roboto" panose="02000000000000000000" pitchFamily="2" charset="0"/>
                <a:ea typeface="Roboto" panose="02000000000000000000" pitchFamily="2" charset="0"/>
              </a:rPr>
              <a:t> .</a:t>
            </a:r>
          </a:p>
          <a:p>
            <a:pPr marL="0" indent="0" algn="just">
              <a:buNone/>
            </a:pPr>
            <a:r>
              <a:rPr lang="en-GB" sz="1800" b="0" i="0" dirty="0">
                <a:solidFill>
                  <a:srgbClr val="333333"/>
                </a:solidFill>
                <a:effectLst/>
                <a:latin typeface="Roboto" panose="02000000000000000000" pitchFamily="2" charset="0"/>
                <a:ea typeface="Roboto" panose="02000000000000000000" pitchFamily="2" charset="0"/>
              </a:rPr>
              <a:t>Parameter </a:t>
            </a:r>
            <a:r>
              <a:rPr lang="en-GB" sz="1800" b="0" i="1" dirty="0" err="1">
                <a:solidFill>
                  <a:srgbClr val="333333"/>
                </a:solidFill>
                <a:effectLst/>
                <a:latin typeface="Roboto" panose="02000000000000000000" pitchFamily="2" charset="0"/>
                <a:ea typeface="Roboto" panose="02000000000000000000" pitchFamily="2" charset="0"/>
              </a:rPr>
              <a:t>samAccountType</a:t>
            </a:r>
            <a:r>
              <a:rPr lang="en-GB" sz="1800" b="0" i="1" dirty="0">
                <a:solidFill>
                  <a:srgbClr val="333333"/>
                </a:solidFill>
                <a:effectLst/>
                <a:latin typeface="Roboto" panose="02000000000000000000" pitchFamily="2" charset="0"/>
                <a:ea typeface="Roboto" panose="02000000000000000000" pitchFamily="2" charset="0"/>
              </a:rPr>
              <a:t> </a:t>
            </a:r>
            <a:r>
              <a:rPr lang="en-GB" sz="1800" b="0" i="0" dirty="0">
                <a:solidFill>
                  <a:srgbClr val="333333"/>
                </a:solidFill>
                <a:effectLst/>
                <a:latin typeface="Roboto" panose="02000000000000000000" pitchFamily="2" charset="0"/>
                <a:ea typeface="Roboto" panose="02000000000000000000" pitchFamily="2" charset="0"/>
              </a:rPr>
              <a:t>allows to request user accounts only, without including computer accounts, and </a:t>
            </a:r>
            <a:r>
              <a:rPr lang="en-GB" sz="1800" b="0" i="1" dirty="0" err="1">
                <a:solidFill>
                  <a:srgbClr val="333333"/>
                </a:solidFill>
                <a:effectLst/>
                <a:latin typeface="Roboto" panose="02000000000000000000" pitchFamily="2" charset="0"/>
                <a:ea typeface="Roboto" panose="02000000000000000000" pitchFamily="2" charset="0"/>
              </a:rPr>
              <a:t>userAccountControl</a:t>
            </a:r>
            <a:r>
              <a:rPr lang="en-GB" sz="1800" b="0" i="1" dirty="0">
                <a:solidFill>
                  <a:srgbClr val="333333"/>
                </a:solidFill>
                <a:effectLst/>
                <a:latin typeface="Roboto" panose="02000000000000000000" pitchFamily="2" charset="0"/>
                <a:ea typeface="Roboto" panose="02000000000000000000" pitchFamily="2" charset="0"/>
              </a:rPr>
              <a:t> </a:t>
            </a:r>
            <a:r>
              <a:rPr lang="en-GB" sz="1800" b="0" i="0" dirty="0">
                <a:solidFill>
                  <a:srgbClr val="333333"/>
                </a:solidFill>
                <a:effectLst/>
                <a:latin typeface="Roboto" panose="02000000000000000000" pitchFamily="2" charset="0"/>
                <a:ea typeface="Roboto" panose="02000000000000000000" pitchFamily="2" charset="0"/>
              </a:rPr>
              <a:t>filters by Kerberos pre-authentication in this case.</a:t>
            </a:r>
          </a:p>
          <a:p>
            <a:endParaRPr lang="en-IN" dirty="0"/>
          </a:p>
        </p:txBody>
      </p:sp>
    </p:spTree>
    <p:extLst>
      <p:ext uri="{BB962C8B-B14F-4D97-AF65-F5344CB8AC3E}">
        <p14:creationId xmlns:p14="http://schemas.microsoft.com/office/powerpoint/2010/main" val="35747123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33AC69-7512-4435-A02D-DDDF6EA527E8}"/>
              </a:ext>
            </a:extLst>
          </p:cNvPr>
          <p:cNvSpPr>
            <a:spLocks noGrp="1"/>
          </p:cNvSpPr>
          <p:nvPr>
            <p:ph idx="1"/>
          </p:nvPr>
        </p:nvSpPr>
        <p:spPr>
          <a:xfrm>
            <a:off x="581192" y="589085"/>
            <a:ext cx="11029615" cy="6163407"/>
          </a:xfrm>
        </p:spPr>
        <p:txBody>
          <a:bodyPr>
            <a:normAutofit/>
          </a:bodyPr>
          <a:lstStyle/>
          <a:p>
            <a:pPr algn="l">
              <a:buClr>
                <a:srgbClr val="FF0000"/>
              </a:buClr>
              <a:buFont typeface="Wingdings" panose="05000000000000000000" pitchFamily="2" charset="2"/>
              <a:buChar char="Ø"/>
            </a:pPr>
            <a:r>
              <a:rPr lang="en-GB" sz="1800" b="1" i="0" u="sng" dirty="0" err="1">
                <a:solidFill>
                  <a:schemeClr val="tx1"/>
                </a:solidFill>
                <a:effectLst/>
                <a:latin typeface="Roboto" panose="02000000000000000000" pitchFamily="2" charset="0"/>
                <a:ea typeface="Roboto" panose="02000000000000000000" pitchFamily="2" charset="0"/>
              </a:rPr>
              <a:t>Kerberoasting</a:t>
            </a:r>
            <a:endParaRPr lang="en-GB" sz="1800" b="1" i="0" u="sng" dirty="0">
              <a:solidFill>
                <a:schemeClr val="tx1"/>
              </a:solidFill>
              <a:effectLst/>
              <a:latin typeface="Roboto" panose="02000000000000000000" pitchFamily="2" charset="0"/>
              <a:ea typeface="Roboto" panose="02000000000000000000" pitchFamily="2" charset="0"/>
            </a:endParaRPr>
          </a:p>
          <a:p>
            <a:pPr marL="0" indent="0" algn="just">
              <a:buNone/>
            </a:pPr>
            <a:r>
              <a:rPr lang="en-GB" sz="1800" b="0" i="0" dirty="0">
                <a:solidFill>
                  <a:srgbClr val="333333"/>
                </a:solidFill>
                <a:effectLst/>
                <a:latin typeface="Roboto" panose="02000000000000000000" pitchFamily="2" charset="0"/>
                <a:ea typeface="Roboto" panose="02000000000000000000" pitchFamily="2" charset="0"/>
              </a:rPr>
              <a:t>	The goal of </a:t>
            </a:r>
            <a:r>
              <a:rPr lang="en-GB" sz="1800" b="0" i="0" dirty="0" err="1">
                <a:solidFill>
                  <a:srgbClr val="333333"/>
                </a:solidFill>
                <a:effectLst/>
                <a:latin typeface="Roboto" panose="02000000000000000000" pitchFamily="2" charset="0"/>
                <a:ea typeface="Roboto" panose="02000000000000000000" pitchFamily="2" charset="0"/>
              </a:rPr>
              <a:t>Kerberoasting</a:t>
            </a:r>
            <a:r>
              <a:rPr lang="en-GB" sz="1800" b="0" i="0" dirty="0">
                <a:solidFill>
                  <a:srgbClr val="333333"/>
                </a:solidFill>
                <a:effectLst/>
                <a:latin typeface="Roboto" panose="02000000000000000000" pitchFamily="2" charset="0"/>
                <a:ea typeface="Roboto" panose="02000000000000000000" pitchFamily="2" charset="0"/>
              </a:rPr>
              <a:t> is to harvest TGS tickets for services that run on behalf of user accounts in the AD, not computer accounts. Thus, part of these TGS tickets is encrypted with keys derived from user passwords. As a consequence, their credentials could be cracked offline.</a:t>
            </a:r>
          </a:p>
          <a:p>
            <a:pPr marL="0" indent="0" algn="just">
              <a:buNone/>
            </a:pPr>
            <a:r>
              <a:rPr lang="en-GB" sz="1800" b="0" i="0" dirty="0">
                <a:solidFill>
                  <a:srgbClr val="333333"/>
                </a:solidFill>
                <a:effectLst/>
                <a:latin typeface="Roboto" panose="02000000000000000000" pitchFamily="2" charset="0"/>
                <a:ea typeface="Roboto" panose="02000000000000000000" pitchFamily="2" charset="0"/>
              </a:rPr>
              <a:t>Therefore, to perform </a:t>
            </a:r>
            <a:r>
              <a:rPr lang="en-GB" sz="1800" b="0" i="0" dirty="0" err="1">
                <a:solidFill>
                  <a:srgbClr val="333333"/>
                </a:solidFill>
                <a:effectLst/>
                <a:latin typeface="Roboto" panose="02000000000000000000" pitchFamily="2" charset="0"/>
                <a:ea typeface="Roboto" panose="02000000000000000000" pitchFamily="2" charset="0"/>
              </a:rPr>
              <a:t>Kerberoasting</a:t>
            </a:r>
            <a:r>
              <a:rPr lang="en-GB" sz="1800" b="0" i="0" dirty="0">
                <a:solidFill>
                  <a:srgbClr val="333333"/>
                </a:solidFill>
                <a:effectLst/>
                <a:latin typeface="Roboto" panose="02000000000000000000" pitchFamily="2" charset="0"/>
                <a:ea typeface="Roboto" panose="02000000000000000000" pitchFamily="2" charset="0"/>
              </a:rPr>
              <a:t>, only a domain account that can request for TGSs is necessary, which is anyone since no special privileges are required.</a:t>
            </a:r>
          </a:p>
          <a:p>
            <a:pPr marL="0" indent="0" algn="just">
              <a:buNone/>
            </a:pPr>
            <a:r>
              <a:rPr lang="en-GB" sz="1800" b="0" i="0" dirty="0">
                <a:solidFill>
                  <a:srgbClr val="333333"/>
                </a:solidFill>
                <a:effectLst/>
                <a:latin typeface="Roboto" panose="02000000000000000000" pitchFamily="2" charset="0"/>
                <a:ea typeface="Roboto" panose="02000000000000000000" pitchFamily="2" charset="0"/>
              </a:rPr>
              <a:t>In order to retrieve user accounts which have associated services, the following LDAP filter can be used: </a:t>
            </a:r>
            <a:r>
              <a:rPr lang="en-GB" sz="1800" b="0" i="1" dirty="0">
                <a:solidFill>
                  <a:srgbClr val="333333"/>
                </a:solidFill>
                <a:effectLst/>
                <a:latin typeface="Roboto" panose="02000000000000000000" pitchFamily="2" charset="0"/>
                <a:ea typeface="Roboto" panose="02000000000000000000" pitchFamily="2" charset="0"/>
              </a:rPr>
              <a:t>(&amp;(</a:t>
            </a:r>
            <a:r>
              <a:rPr lang="en-GB" sz="1800" b="0" i="1" dirty="0" err="1">
                <a:solidFill>
                  <a:srgbClr val="333333"/>
                </a:solidFill>
                <a:effectLst/>
                <a:latin typeface="Roboto" panose="02000000000000000000" pitchFamily="2" charset="0"/>
                <a:ea typeface="Roboto" panose="02000000000000000000" pitchFamily="2" charset="0"/>
              </a:rPr>
              <a:t>samAccountType</a:t>
            </a:r>
            <a:r>
              <a:rPr lang="en-GB" sz="1800" b="0" i="1" dirty="0">
                <a:solidFill>
                  <a:srgbClr val="333333"/>
                </a:solidFill>
                <a:effectLst/>
                <a:latin typeface="Roboto" panose="02000000000000000000" pitchFamily="2" charset="0"/>
                <a:ea typeface="Roboto" panose="02000000000000000000" pitchFamily="2" charset="0"/>
              </a:rPr>
              <a:t>=805306368)(</a:t>
            </a:r>
            <a:r>
              <a:rPr lang="en-GB" sz="1800" b="0" i="1" dirty="0" err="1">
                <a:solidFill>
                  <a:srgbClr val="333333"/>
                </a:solidFill>
                <a:effectLst/>
                <a:latin typeface="Roboto" panose="02000000000000000000" pitchFamily="2" charset="0"/>
                <a:ea typeface="Roboto" panose="02000000000000000000" pitchFamily="2" charset="0"/>
              </a:rPr>
              <a:t>servicePrincipalName</a:t>
            </a:r>
            <a:r>
              <a:rPr lang="en-GB" sz="1800" b="0" i="1" dirty="0">
                <a:solidFill>
                  <a:srgbClr val="333333"/>
                </a:solidFill>
                <a:effectLst/>
                <a:latin typeface="Roboto" panose="02000000000000000000" pitchFamily="2" charset="0"/>
                <a:ea typeface="Roboto" panose="02000000000000000000" pitchFamily="2" charset="0"/>
              </a:rPr>
              <a:t>=*))</a:t>
            </a:r>
            <a:r>
              <a:rPr lang="en-GB" sz="1800" b="0" i="0" dirty="0">
                <a:solidFill>
                  <a:srgbClr val="333333"/>
                </a:solidFill>
                <a:effectLst/>
                <a:latin typeface="Roboto" panose="02000000000000000000" pitchFamily="2" charset="0"/>
                <a:ea typeface="Roboto" panose="02000000000000000000" pitchFamily="2" charset="0"/>
              </a:rPr>
              <a:t>. Parameter </a:t>
            </a:r>
            <a:r>
              <a:rPr lang="en-GB" sz="1800" b="0" i="1" dirty="0" err="1">
                <a:solidFill>
                  <a:srgbClr val="333333"/>
                </a:solidFill>
                <a:effectLst/>
                <a:latin typeface="Roboto" panose="02000000000000000000" pitchFamily="2" charset="0"/>
                <a:ea typeface="Roboto" panose="02000000000000000000" pitchFamily="2" charset="0"/>
              </a:rPr>
              <a:t>samAccountType</a:t>
            </a:r>
            <a:r>
              <a:rPr lang="en-GB" sz="1800" b="0" i="0" dirty="0">
                <a:solidFill>
                  <a:srgbClr val="333333"/>
                </a:solidFill>
                <a:effectLst/>
                <a:latin typeface="Roboto" panose="02000000000000000000" pitchFamily="2" charset="0"/>
                <a:ea typeface="Roboto" panose="02000000000000000000" pitchFamily="2" charset="0"/>
              </a:rPr>
              <a:t> allows filtering out the computer accounts, and </a:t>
            </a:r>
            <a:r>
              <a:rPr lang="en-GB" sz="1800" b="0" i="1" dirty="0" err="1">
                <a:solidFill>
                  <a:srgbClr val="333333"/>
                </a:solidFill>
                <a:effectLst/>
                <a:latin typeface="Roboto" panose="02000000000000000000" pitchFamily="2" charset="0"/>
                <a:ea typeface="Roboto" panose="02000000000000000000" pitchFamily="2" charset="0"/>
              </a:rPr>
              <a:t>servicePrincipalName</a:t>
            </a:r>
            <a:r>
              <a:rPr lang="en-GB" sz="1800" b="0" i="1" dirty="0">
                <a:solidFill>
                  <a:srgbClr val="333333"/>
                </a:solidFill>
                <a:effectLst/>
                <a:latin typeface="Roboto" panose="02000000000000000000" pitchFamily="2" charset="0"/>
                <a:ea typeface="Roboto" panose="02000000000000000000" pitchFamily="2" charset="0"/>
              </a:rPr>
              <a:t>=*</a:t>
            </a:r>
            <a:r>
              <a:rPr lang="en-GB" sz="1800" b="0" i="0" dirty="0">
                <a:solidFill>
                  <a:srgbClr val="333333"/>
                </a:solidFill>
                <a:effectLst/>
                <a:latin typeface="Roboto" panose="02000000000000000000" pitchFamily="2" charset="0"/>
                <a:ea typeface="Roboto" panose="02000000000000000000" pitchFamily="2" charset="0"/>
              </a:rPr>
              <a:t> filters by accounts with at least one service.</a:t>
            </a:r>
          </a:p>
          <a:p>
            <a:pPr algn="l">
              <a:buClr>
                <a:srgbClr val="FF0000"/>
              </a:buClr>
              <a:buFont typeface="Wingdings" panose="05000000000000000000" pitchFamily="2" charset="2"/>
              <a:buChar char="Ø"/>
            </a:pPr>
            <a:r>
              <a:rPr lang="en-GB" sz="1800" b="1" i="0" u="sng" dirty="0">
                <a:solidFill>
                  <a:schemeClr val="tx1"/>
                </a:solidFill>
                <a:effectLst/>
                <a:latin typeface="Roboto" panose="02000000000000000000" pitchFamily="2" charset="0"/>
                <a:ea typeface="Roboto" panose="02000000000000000000" pitchFamily="2" charset="0"/>
              </a:rPr>
              <a:t>Overpass The Hash/Pass The Key (PTK)</a:t>
            </a:r>
          </a:p>
          <a:p>
            <a:pPr marL="0" indent="0" algn="l">
              <a:buNone/>
            </a:pPr>
            <a:r>
              <a:rPr lang="en-GB" sz="1800" b="0" i="0" dirty="0">
                <a:solidFill>
                  <a:srgbClr val="333333"/>
                </a:solidFill>
                <a:effectLst/>
                <a:latin typeface="Roboto" panose="02000000000000000000" pitchFamily="2" charset="0"/>
                <a:ea typeface="Roboto" panose="02000000000000000000" pitchFamily="2" charset="0"/>
              </a:rPr>
              <a:t>	This attack aims to use user NTLM hash to request Kerberos tickets, as an alternative to the common Pass The Hash over NTLM protocol. Therefore, this could be especially useful in networks where NTLM protocol is disabled and only Kerberos is allowed as authentication protocol.</a:t>
            </a:r>
          </a:p>
          <a:p>
            <a:pPr marL="0" indent="0" algn="l">
              <a:buNone/>
            </a:pPr>
            <a:r>
              <a:rPr lang="en-GB" sz="1800" b="0" i="0" dirty="0">
                <a:solidFill>
                  <a:srgbClr val="333333"/>
                </a:solidFill>
                <a:effectLst/>
                <a:latin typeface="Roboto" panose="02000000000000000000" pitchFamily="2" charset="0"/>
                <a:ea typeface="Roboto" panose="02000000000000000000" pitchFamily="2" charset="0"/>
              </a:rPr>
              <a:t>In order to perform this attack, the NTLM hash (or password) of the target user account is needed. Thus, once a user hash is obtained, a TGT can be requested for that account. Finally, it is possible to access any service or machine where the user account has permissions.</a:t>
            </a:r>
          </a:p>
        </p:txBody>
      </p:sp>
    </p:spTree>
    <p:extLst>
      <p:ext uri="{BB962C8B-B14F-4D97-AF65-F5344CB8AC3E}">
        <p14:creationId xmlns:p14="http://schemas.microsoft.com/office/powerpoint/2010/main" val="41430109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5421920-2ACF-4A36-90F8-C5C6C93BF487}"/>
              </a:ext>
            </a:extLst>
          </p:cNvPr>
          <p:cNvSpPr>
            <a:spLocks noGrp="1"/>
          </p:cNvSpPr>
          <p:nvPr>
            <p:ph idx="1"/>
          </p:nvPr>
        </p:nvSpPr>
        <p:spPr>
          <a:xfrm>
            <a:off x="581192" y="545123"/>
            <a:ext cx="11029615" cy="5430227"/>
          </a:xfrm>
        </p:spPr>
        <p:txBody>
          <a:bodyPr>
            <a:normAutofit/>
          </a:bodyPr>
          <a:lstStyle/>
          <a:p>
            <a:pPr algn="l">
              <a:buClr>
                <a:srgbClr val="FF0000"/>
              </a:buClr>
              <a:buFont typeface="Wingdings" panose="05000000000000000000" pitchFamily="2" charset="2"/>
              <a:buChar char="Ø"/>
            </a:pPr>
            <a:r>
              <a:rPr lang="en-GB" sz="1800" b="1" i="0" u="sng" dirty="0">
                <a:solidFill>
                  <a:schemeClr val="tx1"/>
                </a:solidFill>
                <a:effectLst/>
                <a:latin typeface="Roboto" panose="02000000000000000000" pitchFamily="2" charset="0"/>
                <a:ea typeface="Roboto" panose="02000000000000000000" pitchFamily="2" charset="0"/>
              </a:rPr>
              <a:t>Pass The Ticket (PTT)</a:t>
            </a:r>
          </a:p>
          <a:p>
            <a:pPr marL="0" indent="0" algn="l">
              <a:buNone/>
            </a:pPr>
            <a:r>
              <a:rPr lang="en-GB" sz="1800" b="0" i="0" dirty="0">
                <a:solidFill>
                  <a:srgbClr val="333333"/>
                </a:solidFill>
                <a:effectLst/>
                <a:latin typeface="Roboto" panose="02000000000000000000" pitchFamily="2" charset="0"/>
                <a:ea typeface="Roboto" panose="02000000000000000000" pitchFamily="2" charset="0"/>
              </a:rPr>
              <a:t>	This kind of attack is similar to Pass the Key, but instead of using hashes to request for a ticket, the ticket itself is stolen and used to authenticate as its owner. The way of </a:t>
            </a:r>
            <a:r>
              <a:rPr lang="en-GB" sz="1800" b="0" i="0" dirty="0" err="1">
                <a:solidFill>
                  <a:srgbClr val="333333"/>
                </a:solidFill>
                <a:effectLst/>
                <a:latin typeface="Roboto" panose="02000000000000000000" pitchFamily="2" charset="0"/>
                <a:ea typeface="Roboto" panose="02000000000000000000" pitchFamily="2" charset="0"/>
              </a:rPr>
              <a:t>recolecting</a:t>
            </a:r>
            <a:r>
              <a:rPr lang="en-GB" sz="1800" b="0" i="0" dirty="0">
                <a:solidFill>
                  <a:srgbClr val="333333"/>
                </a:solidFill>
                <a:effectLst/>
                <a:latin typeface="Roboto" panose="02000000000000000000" pitchFamily="2" charset="0"/>
                <a:ea typeface="Roboto" panose="02000000000000000000" pitchFamily="2" charset="0"/>
              </a:rPr>
              <a:t> these tickets changes from Linux to Windows machines, therefore each process will be introduced in its own section</a:t>
            </a:r>
          </a:p>
          <a:p>
            <a:pPr algn="l">
              <a:buClr>
                <a:srgbClr val="FF0000"/>
              </a:buClr>
              <a:buFont typeface="Wingdings" panose="05000000000000000000" pitchFamily="2" charset="2"/>
              <a:buChar char="Ø"/>
            </a:pPr>
            <a:r>
              <a:rPr lang="en-GB" sz="1800" b="1" i="0" u="sng" dirty="0">
                <a:solidFill>
                  <a:schemeClr val="tx1"/>
                </a:solidFill>
                <a:effectLst/>
                <a:latin typeface="Roboto" panose="02000000000000000000" pitchFamily="2" charset="0"/>
                <a:ea typeface="Roboto" panose="02000000000000000000" pitchFamily="2" charset="0"/>
              </a:rPr>
              <a:t>Silver ticket</a:t>
            </a:r>
          </a:p>
          <a:p>
            <a:pPr marL="0" indent="0" algn="l">
              <a:buNone/>
            </a:pPr>
            <a:r>
              <a:rPr lang="en-GB" sz="1800" b="0" i="0" dirty="0">
                <a:solidFill>
                  <a:srgbClr val="333333"/>
                </a:solidFill>
                <a:effectLst/>
                <a:latin typeface="Roboto" panose="02000000000000000000" pitchFamily="2" charset="0"/>
                <a:ea typeface="Roboto" panose="02000000000000000000" pitchFamily="2" charset="0"/>
              </a:rPr>
              <a:t>	The Silver ticket attack is based on crafting a valid TGS for a service once the NTLM hash of a user account is owned. Thus, it is possible to gain access to that service by forging a custom TGS with the maximum privileges inside it.</a:t>
            </a:r>
          </a:p>
          <a:p>
            <a:pPr marL="0" indent="0" algn="l">
              <a:buNone/>
            </a:pPr>
            <a:r>
              <a:rPr lang="en-GB" sz="1800" b="0" i="0" dirty="0">
                <a:solidFill>
                  <a:srgbClr val="333333"/>
                </a:solidFill>
                <a:effectLst/>
                <a:latin typeface="Roboto" panose="02000000000000000000" pitchFamily="2" charset="0"/>
                <a:ea typeface="Roboto" panose="02000000000000000000" pitchFamily="2" charset="0"/>
              </a:rPr>
              <a:t>In this case, the NTLM hash of a computer account (which is kind of a user account in AD) is owned. Hence, it is possible to craft a ticket in order to get into that machine with administrator privileges through the SMB service.</a:t>
            </a:r>
          </a:p>
          <a:p>
            <a:pPr marL="0" indent="0" algn="l">
              <a:buNone/>
            </a:pPr>
            <a:r>
              <a:rPr lang="en-GB" sz="1800" b="0" i="0" dirty="0">
                <a:solidFill>
                  <a:srgbClr val="333333"/>
                </a:solidFill>
                <a:effectLst/>
                <a:latin typeface="Roboto" panose="02000000000000000000" pitchFamily="2" charset="0"/>
                <a:ea typeface="Roboto" panose="02000000000000000000" pitchFamily="2" charset="0"/>
              </a:rPr>
              <a:t>It also must be taken into account that it is possible to forge tickets using the AES Kerberos keys (AES128 and AES256), which are calculated from the password as well, and can be used by </a:t>
            </a:r>
            <a:r>
              <a:rPr lang="en-GB" sz="1800" b="0" i="0" dirty="0" err="1">
                <a:solidFill>
                  <a:srgbClr val="333333"/>
                </a:solidFill>
                <a:effectLst/>
                <a:latin typeface="Roboto" panose="02000000000000000000" pitchFamily="2" charset="0"/>
                <a:ea typeface="Roboto" panose="02000000000000000000" pitchFamily="2" charset="0"/>
              </a:rPr>
              <a:t>Impacket</a:t>
            </a:r>
            <a:r>
              <a:rPr lang="en-GB" sz="1800" b="0" i="0" dirty="0">
                <a:solidFill>
                  <a:srgbClr val="333333"/>
                </a:solidFill>
                <a:effectLst/>
                <a:latin typeface="Roboto" panose="02000000000000000000" pitchFamily="2" charset="0"/>
                <a:ea typeface="Roboto" panose="02000000000000000000" pitchFamily="2" charset="0"/>
              </a:rPr>
              <a:t> and </a:t>
            </a:r>
            <a:r>
              <a:rPr lang="en-GB" sz="1800" b="0" i="0" dirty="0" err="1">
                <a:solidFill>
                  <a:srgbClr val="333333"/>
                </a:solidFill>
                <a:effectLst/>
                <a:latin typeface="Roboto" panose="02000000000000000000" pitchFamily="2" charset="0"/>
                <a:ea typeface="Roboto" panose="02000000000000000000" pitchFamily="2" charset="0"/>
              </a:rPr>
              <a:t>Mimikatz</a:t>
            </a:r>
            <a:r>
              <a:rPr lang="en-GB" sz="1800" b="0" i="0" dirty="0">
                <a:solidFill>
                  <a:srgbClr val="333333"/>
                </a:solidFill>
                <a:effectLst/>
                <a:latin typeface="Roboto" panose="02000000000000000000" pitchFamily="2" charset="0"/>
                <a:ea typeface="Roboto" panose="02000000000000000000" pitchFamily="2" charset="0"/>
              </a:rPr>
              <a:t> to craft the tickets. Moreover, these keys, unlike the NTLM hash, are salted with the domain and username. In order to know more about how this keys are calculated.</a:t>
            </a:r>
          </a:p>
        </p:txBody>
      </p:sp>
    </p:spTree>
    <p:extLst>
      <p:ext uri="{BB962C8B-B14F-4D97-AF65-F5344CB8AC3E}">
        <p14:creationId xmlns:p14="http://schemas.microsoft.com/office/powerpoint/2010/main" val="24254238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AEBD50-9510-4734-A9F8-BCC255C8DF51}"/>
              </a:ext>
            </a:extLst>
          </p:cNvPr>
          <p:cNvSpPr>
            <a:spLocks noGrp="1"/>
          </p:cNvSpPr>
          <p:nvPr>
            <p:ph idx="1"/>
          </p:nvPr>
        </p:nvSpPr>
        <p:spPr>
          <a:xfrm>
            <a:off x="581192" y="422031"/>
            <a:ext cx="11029615" cy="5553319"/>
          </a:xfrm>
        </p:spPr>
        <p:txBody>
          <a:bodyPr/>
          <a:lstStyle/>
          <a:p>
            <a:pPr algn="l">
              <a:buClr>
                <a:srgbClr val="FF0000"/>
              </a:buClr>
              <a:buFont typeface="Wingdings" panose="05000000000000000000" pitchFamily="2" charset="2"/>
              <a:buChar char="Ø"/>
            </a:pPr>
            <a:r>
              <a:rPr lang="en-GB" sz="1800" b="1" i="0" u="sng" dirty="0">
                <a:solidFill>
                  <a:schemeClr val="tx1"/>
                </a:solidFill>
                <a:effectLst/>
                <a:latin typeface="Roboto" panose="02000000000000000000" pitchFamily="2" charset="0"/>
                <a:ea typeface="Roboto" panose="02000000000000000000" pitchFamily="2" charset="0"/>
              </a:rPr>
              <a:t>Golden ticket</a:t>
            </a:r>
          </a:p>
          <a:p>
            <a:pPr marL="0" indent="0" algn="l">
              <a:buNone/>
            </a:pPr>
            <a:r>
              <a:rPr lang="en-GB" sz="1800" b="0" i="0" dirty="0">
                <a:solidFill>
                  <a:srgbClr val="333333"/>
                </a:solidFill>
                <a:effectLst/>
                <a:latin typeface="Roboto" panose="02000000000000000000" pitchFamily="2" charset="0"/>
                <a:ea typeface="Roboto" panose="02000000000000000000" pitchFamily="2" charset="0"/>
              </a:rPr>
              <a:t>	The Golden ticket technique is similar to the Silver ticket one, however, in this case a TGT is crafted by using the NTLM hash of the </a:t>
            </a:r>
            <a:r>
              <a:rPr lang="en-GB" sz="1800" b="0" i="0" dirty="0" err="1">
                <a:solidFill>
                  <a:srgbClr val="333333"/>
                </a:solidFill>
                <a:effectLst/>
                <a:latin typeface="Roboto" panose="02000000000000000000" pitchFamily="2" charset="0"/>
                <a:ea typeface="Roboto" panose="02000000000000000000" pitchFamily="2" charset="0"/>
              </a:rPr>
              <a:t>krbtgt</a:t>
            </a:r>
            <a:r>
              <a:rPr lang="en-GB" sz="1800" b="0" i="0" dirty="0">
                <a:solidFill>
                  <a:srgbClr val="333333"/>
                </a:solidFill>
                <a:effectLst/>
                <a:latin typeface="Roboto" panose="02000000000000000000" pitchFamily="2" charset="0"/>
                <a:ea typeface="Roboto" panose="02000000000000000000" pitchFamily="2" charset="0"/>
              </a:rPr>
              <a:t> AD account. The advantage of forging a TGT instead of TGS is being able to access any service (or machine) in the domain.</a:t>
            </a:r>
          </a:p>
          <a:p>
            <a:pPr marL="0" indent="0" algn="l">
              <a:buNone/>
            </a:pPr>
            <a:r>
              <a:rPr lang="en-GB" sz="1800" b="0" i="0" dirty="0">
                <a:solidFill>
                  <a:srgbClr val="333333"/>
                </a:solidFill>
                <a:effectLst/>
                <a:latin typeface="Roboto" panose="02000000000000000000" pitchFamily="2" charset="0"/>
                <a:ea typeface="Roboto" panose="02000000000000000000" pitchFamily="2" charset="0"/>
              </a:rPr>
              <a:t>The </a:t>
            </a:r>
            <a:r>
              <a:rPr lang="en-GB" sz="1800" b="0" i="0" dirty="0" err="1">
                <a:solidFill>
                  <a:srgbClr val="333333"/>
                </a:solidFill>
                <a:effectLst/>
                <a:latin typeface="Roboto" panose="02000000000000000000" pitchFamily="2" charset="0"/>
                <a:ea typeface="Roboto" panose="02000000000000000000" pitchFamily="2" charset="0"/>
              </a:rPr>
              <a:t>krbtgt</a:t>
            </a:r>
            <a:r>
              <a:rPr lang="en-GB" sz="1800" b="0" i="0" dirty="0">
                <a:solidFill>
                  <a:srgbClr val="333333"/>
                </a:solidFill>
                <a:effectLst/>
                <a:latin typeface="Roboto" panose="02000000000000000000" pitchFamily="2" charset="0"/>
                <a:ea typeface="Roboto" panose="02000000000000000000" pitchFamily="2" charset="0"/>
              </a:rPr>
              <a:t> account NTLM hash can be obtained from the </a:t>
            </a:r>
            <a:r>
              <a:rPr lang="en-GB" sz="1800" b="0" i="0" dirty="0" err="1">
                <a:solidFill>
                  <a:srgbClr val="333333"/>
                </a:solidFill>
                <a:effectLst/>
                <a:latin typeface="Roboto" panose="02000000000000000000" pitchFamily="2" charset="0"/>
                <a:ea typeface="Roboto" panose="02000000000000000000" pitchFamily="2" charset="0"/>
              </a:rPr>
              <a:t>lsass</a:t>
            </a:r>
            <a:r>
              <a:rPr lang="en-GB" sz="1800" b="0" i="0" dirty="0">
                <a:solidFill>
                  <a:srgbClr val="333333"/>
                </a:solidFill>
                <a:effectLst/>
                <a:latin typeface="Roboto" panose="02000000000000000000" pitchFamily="2" charset="0"/>
                <a:ea typeface="Roboto" panose="02000000000000000000" pitchFamily="2" charset="0"/>
              </a:rPr>
              <a:t> process or the </a:t>
            </a:r>
            <a:r>
              <a:rPr lang="en-GB" sz="1800" b="0" i="0" dirty="0" err="1">
                <a:solidFill>
                  <a:srgbClr val="333333"/>
                </a:solidFill>
                <a:effectLst/>
                <a:latin typeface="Roboto" panose="02000000000000000000" pitchFamily="2" charset="0"/>
                <a:ea typeface="Roboto" panose="02000000000000000000" pitchFamily="2" charset="0"/>
              </a:rPr>
              <a:t>NTDS.dit</a:t>
            </a:r>
            <a:r>
              <a:rPr lang="en-GB" sz="1800" b="0" i="0" dirty="0">
                <a:solidFill>
                  <a:srgbClr val="333333"/>
                </a:solidFill>
                <a:effectLst/>
                <a:latin typeface="Roboto" panose="02000000000000000000" pitchFamily="2" charset="0"/>
                <a:ea typeface="Roboto" panose="02000000000000000000" pitchFamily="2" charset="0"/>
              </a:rPr>
              <a:t> file of any DC in the domain. It is also possible to get that NTLM through a </a:t>
            </a:r>
            <a:r>
              <a:rPr lang="en-GB" sz="1800" b="0" i="0" dirty="0" err="1">
                <a:solidFill>
                  <a:srgbClr val="333333"/>
                </a:solidFill>
                <a:effectLst/>
                <a:latin typeface="Roboto" panose="02000000000000000000" pitchFamily="2" charset="0"/>
                <a:ea typeface="Roboto" panose="02000000000000000000" pitchFamily="2" charset="0"/>
              </a:rPr>
              <a:t>DCsync</a:t>
            </a:r>
            <a:r>
              <a:rPr lang="en-GB" sz="1800" b="0" i="0" dirty="0">
                <a:solidFill>
                  <a:srgbClr val="333333"/>
                </a:solidFill>
                <a:effectLst/>
                <a:latin typeface="Roboto" panose="02000000000000000000" pitchFamily="2" charset="0"/>
                <a:ea typeface="Roboto" panose="02000000000000000000" pitchFamily="2" charset="0"/>
              </a:rPr>
              <a:t> attack, which can be performed either with the </a:t>
            </a:r>
            <a:r>
              <a:rPr lang="en-GB" sz="1800" b="0" i="0" u="none" strike="noStrike" dirty="0" err="1">
                <a:solidFill>
                  <a:srgbClr val="00BFB3"/>
                </a:solidFill>
                <a:effectLst/>
                <a:latin typeface="Roboto" panose="02000000000000000000" pitchFamily="2" charset="0"/>
                <a:ea typeface="Roboto" panose="02000000000000000000" pitchFamily="2" charset="0"/>
              </a:rPr>
              <a:t>lsadump</a:t>
            </a:r>
            <a:r>
              <a:rPr lang="en-GB" sz="1800" b="0" i="0" u="none" strike="noStrike" dirty="0">
                <a:solidFill>
                  <a:srgbClr val="00BFB3"/>
                </a:solidFill>
                <a:effectLst/>
                <a:latin typeface="Roboto" panose="02000000000000000000" pitchFamily="2" charset="0"/>
                <a:ea typeface="Roboto" panose="02000000000000000000" pitchFamily="2" charset="0"/>
              </a:rPr>
              <a:t>::</a:t>
            </a:r>
            <a:r>
              <a:rPr lang="en-GB" sz="1800" b="0" i="0" u="none" strike="noStrike" dirty="0" err="1">
                <a:solidFill>
                  <a:srgbClr val="00BFB3"/>
                </a:solidFill>
                <a:effectLst/>
                <a:latin typeface="Roboto" panose="02000000000000000000" pitchFamily="2" charset="0"/>
                <a:ea typeface="Roboto" panose="02000000000000000000" pitchFamily="2" charset="0"/>
              </a:rPr>
              <a:t>dcsync</a:t>
            </a:r>
            <a:r>
              <a:rPr lang="en-GB" sz="1800" b="0" i="0" dirty="0">
                <a:solidFill>
                  <a:srgbClr val="333333"/>
                </a:solidFill>
                <a:effectLst/>
                <a:latin typeface="Roboto" panose="02000000000000000000" pitchFamily="2" charset="0"/>
                <a:ea typeface="Roboto" panose="02000000000000000000" pitchFamily="2" charset="0"/>
              </a:rPr>
              <a:t> module of </a:t>
            </a:r>
            <a:r>
              <a:rPr lang="en-GB" sz="1800" b="0" i="0" dirty="0" err="1">
                <a:solidFill>
                  <a:srgbClr val="333333"/>
                </a:solidFill>
                <a:effectLst/>
                <a:latin typeface="Roboto" panose="02000000000000000000" pitchFamily="2" charset="0"/>
                <a:ea typeface="Roboto" panose="02000000000000000000" pitchFamily="2" charset="0"/>
              </a:rPr>
              <a:t>Mimikatz</a:t>
            </a:r>
            <a:r>
              <a:rPr lang="en-GB" sz="1800" b="0" i="0" dirty="0">
                <a:solidFill>
                  <a:srgbClr val="333333"/>
                </a:solidFill>
                <a:effectLst/>
                <a:latin typeface="Roboto" panose="02000000000000000000" pitchFamily="2" charset="0"/>
                <a:ea typeface="Roboto" panose="02000000000000000000" pitchFamily="2" charset="0"/>
              </a:rPr>
              <a:t> or the </a:t>
            </a:r>
            <a:r>
              <a:rPr lang="en-GB" sz="1800" b="0" i="0" dirty="0" err="1">
                <a:solidFill>
                  <a:srgbClr val="333333"/>
                </a:solidFill>
                <a:effectLst/>
                <a:latin typeface="Roboto" panose="02000000000000000000" pitchFamily="2" charset="0"/>
                <a:ea typeface="Roboto" panose="02000000000000000000" pitchFamily="2" charset="0"/>
              </a:rPr>
              <a:t>impacket</a:t>
            </a:r>
            <a:r>
              <a:rPr lang="en-GB" sz="1800" b="0" i="0" dirty="0">
                <a:solidFill>
                  <a:srgbClr val="333333"/>
                </a:solidFill>
                <a:effectLst/>
                <a:latin typeface="Roboto" panose="02000000000000000000" pitchFamily="2" charset="0"/>
                <a:ea typeface="Roboto" panose="02000000000000000000" pitchFamily="2" charset="0"/>
              </a:rPr>
              <a:t> example </a:t>
            </a:r>
            <a:r>
              <a:rPr lang="en-GB" sz="1800" b="0" i="0" u="none" strike="noStrike" dirty="0">
                <a:solidFill>
                  <a:srgbClr val="00BFB3"/>
                </a:solidFill>
                <a:effectLst/>
                <a:latin typeface="Roboto" panose="02000000000000000000" pitchFamily="2" charset="0"/>
                <a:ea typeface="Roboto" panose="02000000000000000000" pitchFamily="2" charset="0"/>
              </a:rPr>
              <a:t>secretsdump.py</a:t>
            </a:r>
            <a:r>
              <a:rPr lang="en-GB" sz="1800" b="0" i="0" dirty="0">
                <a:solidFill>
                  <a:srgbClr val="333333"/>
                </a:solidFill>
                <a:effectLst/>
                <a:latin typeface="Roboto" panose="02000000000000000000" pitchFamily="2" charset="0"/>
                <a:ea typeface="Roboto" panose="02000000000000000000" pitchFamily="2" charset="0"/>
              </a:rPr>
              <a:t>. Usually, domain admin privileges or similar are required, no matter what technique is used.</a:t>
            </a:r>
          </a:p>
          <a:p>
            <a:endParaRPr lang="en-IN" dirty="0"/>
          </a:p>
        </p:txBody>
      </p:sp>
    </p:spTree>
    <p:extLst>
      <p:ext uri="{BB962C8B-B14F-4D97-AF65-F5344CB8AC3E}">
        <p14:creationId xmlns:p14="http://schemas.microsoft.com/office/powerpoint/2010/main" val="18070240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D4291CC-4BE1-48C5-AD23-488F8428322F}"/>
              </a:ext>
            </a:extLst>
          </p:cNvPr>
          <p:cNvSpPr>
            <a:spLocks noGrp="1"/>
          </p:cNvSpPr>
          <p:nvPr>
            <p:ph type="title"/>
          </p:nvPr>
        </p:nvSpPr>
        <p:spPr/>
        <p:txBody>
          <a:bodyPr>
            <a:normAutofit/>
          </a:bodyPr>
          <a:lstStyle/>
          <a:p>
            <a:pPr algn="ctr"/>
            <a:r>
              <a:rPr lang="en-GB" sz="4400" u="sng" dirty="0"/>
              <a:t>OUTLINE</a:t>
            </a:r>
            <a:endParaRPr lang="en-IN" sz="4400" u="sng" dirty="0"/>
          </a:p>
        </p:txBody>
      </p:sp>
      <p:sp>
        <p:nvSpPr>
          <p:cNvPr id="8" name="Content Placeholder 7">
            <a:extLst>
              <a:ext uri="{FF2B5EF4-FFF2-40B4-BE49-F238E27FC236}">
                <a16:creationId xmlns:a16="http://schemas.microsoft.com/office/drawing/2014/main" id="{2A08F837-061A-4245-A058-F96F797FF79B}"/>
              </a:ext>
            </a:extLst>
          </p:cNvPr>
          <p:cNvSpPr>
            <a:spLocks noGrp="1"/>
          </p:cNvSpPr>
          <p:nvPr>
            <p:ph idx="1"/>
          </p:nvPr>
        </p:nvSpPr>
        <p:spPr/>
        <p:txBody>
          <a:bodyPr>
            <a:normAutofit lnSpcReduction="10000"/>
          </a:bodyPr>
          <a:lstStyle/>
          <a:p>
            <a:pPr lvl="4">
              <a:lnSpc>
                <a:spcPct val="150000"/>
              </a:lnSpc>
              <a:buClr>
                <a:srgbClr val="FF0000"/>
              </a:buClr>
              <a:buFont typeface="Wingdings" panose="05000000000000000000" pitchFamily="2" charset="2"/>
              <a:buChar char="Ø"/>
            </a:pPr>
            <a:r>
              <a:rPr lang="en-GB" sz="1800" dirty="0">
                <a:solidFill>
                  <a:schemeClr val="tx1"/>
                </a:solidFill>
                <a:latin typeface="Roboto" panose="02000000000000000000" pitchFamily="2" charset="0"/>
                <a:ea typeface="Roboto" panose="02000000000000000000" pitchFamily="2" charset="0"/>
              </a:rPr>
              <a:t>OVERVIEW</a:t>
            </a:r>
          </a:p>
          <a:p>
            <a:pPr lvl="4">
              <a:lnSpc>
                <a:spcPct val="150000"/>
              </a:lnSpc>
              <a:buClr>
                <a:srgbClr val="FF0000"/>
              </a:buClr>
              <a:buFont typeface="Wingdings" panose="05000000000000000000" pitchFamily="2" charset="2"/>
              <a:buChar char="Ø"/>
            </a:pPr>
            <a:r>
              <a:rPr lang="en-GB" sz="1800" dirty="0">
                <a:solidFill>
                  <a:schemeClr val="tx1"/>
                </a:solidFill>
                <a:latin typeface="Roboto" panose="02000000000000000000" pitchFamily="2" charset="0"/>
                <a:ea typeface="Roboto" panose="02000000000000000000" pitchFamily="2" charset="0"/>
              </a:rPr>
              <a:t>APPLICATIONS</a:t>
            </a:r>
          </a:p>
          <a:p>
            <a:pPr lvl="4">
              <a:lnSpc>
                <a:spcPct val="150000"/>
              </a:lnSpc>
              <a:buClr>
                <a:srgbClr val="FF0000"/>
              </a:buClr>
              <a:buFont typeface="Wingdings" panose="05000000000000000000" pitchFamily="2" charset="2"/>
              <a:buChar char="Ø"/>
            </a:pPr>
            <a:r>
              <a:rPr lang="en-GB" sz="1800" dirty="0">
                <a:solidFill>
                  <a:schemeClr val="tx1"/>
                </a:solidFill>
                <a:latin typeface="Roboto" panose="02000000000000000000" pitchFamily="2" charset="0"/>
                <a:ea typeface="Roboto" panose="02000000000000000000" pitchFamily="2" charset="0"/>
              </a:rPr>
              <a:t>ATTACKS</a:t>
            </a:r>
          </a:p>
          <a:p>
            <a:pPr lvl="4">
              <a:lnSpc>
                <a:spcPct val="150000"/>
              </a:lnSpc>
              <a:buClr>
                <a:srgbClr val="FF0000"/>
              </a:buClr>
              <a:buFont typeface="Wingdings" panose="05000000000000000000" pitchFamily="2" charset="2"/>
              <a:buChar char="Ø"/>
            </a:pPr>
            <a:r>
              <a:rPr lang="en-GB" sz="1800" dirty="0">
                <a:solidFill>
                  <a:schemeClr val="tx1"/>
                </a:solidFill>
                <a:latin typeface="Roboto" panose="02000000000000000000" pitchFamily="2" charset="0"/>
                <a:ea typeface="Roboto" panose="02000000000000000000" pitchFamily="2" charset="0"/>
              </a:rPr>
              <a:t>IMPLEMENTATION</a:t>
            </a:r>
          </a:p>
          <a:p>
            <a:pPr lvl="4">
              <a:lnSpc>
                <a:spcPct val="150000"/>
              </a:lnSpc>
              <a:buClr>
                <a:srgbClr val="FF0000"/>
              </a:buClr>
              <a:buFont typeface="Wingdings" panose="05000000000000000000" pitchFamily="2" charset="2"/>
              <a:buChar char="Ø"/>
            </a:pPr>
            <a:r>
              <a:rPr lang="en-GB" sz="1800" dirty="0">
                <a:solidFill>
                  <a:schemeClr val="tx1"/>
                </a:solidFill>
                <a:latin typeface="Roboto" panose="02000000000000000000" pitchFamily="2" charset="0"/>
                <a:ea typeface="Roboto" panose="02000000000000000000" pitchFamily="2" charset="0"/>
              </a:rPr>
              <a:t>DEMONSTRATION</a:t>
            </a:r>
          </a:p>
          <a:p>
            <a:pPr lvl="4">
              <a:lnSpc>
                <a:spcPct val="150000"/>
              </a:lnSpc>
              <a:buClr>
                <a:srgbClr val="FF0000"/>
              </a:buClr>
              <a:buFont typeface="Wingdings" panose="05000000000000000000" pitchFamily="2" charset="2"/>
              <a:buChar char="Ø"/>
            </a:pPr>
            <a:r>
              <a:rPr lang="en-GB" sz="1800" dirty="0">
                <a:solidFill>
                  <a:schemeClr val="tx1"/>
                </a:solidFill>
                <a:latin typeface="Roboto" panose="02000000000000000000" pitchFamily="2" charset="0"/>
                <a:ea typeface="Roboto" panose="02000000000000000000" pitchFamily="2" charset="0"/>
              </a:rPr>
              <a:t>CONCLUSION</a:t>
            </a:r>
          </a:p>
          <a:p>
            <a:pPr lvl="4">
              <a:lnSpc>
                <a:spcPct val="150000"/>
              </a:lnSpc>
              <a:buClr>
                <a:srgbClr val="FF0000"/>
              </a:buClr>
              <a:buFont typeface="Wingdings" panose="05000000000000000000" pitchFamily="2" charset="2"/>
              <a:buChar char="Ø"/>
            </a:pPr>
            <a:r>
              <a:rPr lang="en-GB" sz="1800" dirty="0">
                <a:solidFill>
                  <a:schemeClr val="tx1"/>
                </a:solidFill>
                <a:latin typeface="Roboto" panose="02000000000000000000" pitchFamily="2" charset="0"/>
                <a:ea typeface="Roboto" panose="02000000000000000000" pitchFamily="2" charset="0"/>
              </a:rPr>
              <a:t>REFERENCES</a:t>
            </a:r>
          </a:p>
        </p:txBody>
      </p:sp>
    </p:spTree>
    <p:extLst>
      <p:ext uri="{BB962C8B-B14F-4D97-AF65-F5344CB8AC3E}">
        <p14:creationId xmlns:p14="http://schemas.microsoft.com/office/powerpoint/2010/main" val="13630457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2AD5B-7A97-4151-8870-F8AF1F25B6C6}"/>
              </a:ext>
            </a:extLst>
          </p:cNvPr>
          <p:cNvSpPr>
            <a:spLocks noGrp="1"/>
          </p:cNvSpPr>
          <p:nvPr>
            <p:ph type="title"/>
          </p:nvPr>
        </p:nvSpPr>
        <p:spPr/>
        <p:txBody>
          <a:bodyPr>
            <a:normAutofit/>
          </a:bodyPr>
          <a:lstStyle/>
          <a:p>
            <a:pPr algn="ctr"/>
            <a:r>
              <a:rPr lang="en-IN" sz="3200" b="1" i="0" dirty="0">
                <a:solidFill>
                  <a:schemeClr val="tx1"/>
                </a:solidFill>
                <a:effectLst/>
                <a:latin typeface="arial" panose="020B0604020202020204" pitchFamily="34" charset="0"/>
              </a:rPr>
              <a:t>prevention</a:t>
            </a:r>
            <a:endParaRPr lang="en-IN" sz="3200" dirty="0">
              <a:solidFill>
                <a:schemeClr val="tx1"/>
              </a:solidFill>
            </a:endParaRPr>
          </a:p>
        </p:txBody>
      </p:sp>
      <p:sp>
        <p:nvSpPr>
          <p:cNvPr id="3" name="Content Placeholder 2">
            <a:extLst>
              <a:ext uri="{FF2B5EF4-FFF2-40B4-BE49-F238E27FC236}">
                <a16:creationId xmlns:a16="http://schemas.microsoft.com/office/drawing/2014/main" id="{3D789042-CCDC-4E7C-B9CA-35C01F1AB561}"/>
              </a:ext>
            </a:extLst>
          </p:cNvPr>
          <p:cNvSpPr>
            <a:spLocks noGrp="1"/>
          </p:cNvSpPr>
          <p:nvPr>
            <p:ph idx="1"/>
          </p:nvPr>
        </p:nvSpPr>
        <p:spPr>
          <a:xfrm>
            <a:off x="581192" y="1951894"/>
            <a:ext cx="11029615" cy="4826977"/>
          </a:xfrm>
        </p:spPr>
        <p:txBody>
          <a:bodyPr>
            <a:normAutofit/>
          </a:bodyPr>
          <a:lstStyle/>
          <a:p>
            <a:pPr marL="0" indent="0" algn="l">
              <a:buNone/>
            </a:pPr>
            <a:r>
              <a:rPr lang="en-GB" sz="1800" i="0" dirty="0">
                <a:solidFill>
                  <a:schemeClr val="tx1"/>
                </a:solidFill>
                <a:effectLst/>
                <a:latin typeface="Roboto" panose="02000000000000000000" pitchFamily="2" charset="0"/>
                <a:ea typeface="Roboto" panose="02000000000000000000" pitchFamily="2" charset="0"/>
              </a:rPr>
              <a:t>In order to prevent many of these Kerberos attacks a series of policies can be implemented. Some examples are the following:</a:t>
            </a:r>
          </a:p>
          <a:p>
            <a:pPr algn="l">
              <a:buFont typeface="Arial" panose="020B0604020202020204" pitchFamily="34" charset="0"/>
              <a:buChar char="•"/>
            </a:pPr>
            <a:r>
              <a:rPr lang="en-GB" sz="1800" i="0" dirty="0">
                <a:solidFill>
                  <a:schemeClr val="tx1"/>
                </a:solidFill>
                <a:effectLst/>
                <a:latin typeface="Roboto" panose="02000000000000000000" pitchFamily="2" charset="0"/>
                <a:ea typeface="Roboto" panose="02000000000000000000" pitchFamily="2" charset="0"/>
              </a:rPr>
              <a:t>Enable an strong password policy.</a:t>
            </a:r>
          </a:p>
          <a:p>
            <a:pPr algn="l">
              <a:buFont typeface="Arial" panose="020B0604020202020204" pitchFamily="34" charset="0"/>
              <a:buChar char="•"/>
            </a:pPr>
            <a:r>
              <a:rPr lang="en-GB" sz="1800" i="0" dirty="0">
                <a:solidFill>
                  <a:schemeClr val="tx1"/>
                </a:solidFill>
                <a:effectLst/>
                <a:latin typeface="Roboto" panose="02000000000000000000" pitchFamily="2" charset="0"/>
                <a:ea typeface="Roboto" panose="02000000000000000000" pitchFamily="2" charset="0"/>
              </a:rPr>
              <a:t>Avoid accounts without pre-authentication</a:t>
            </a:r>
          </a:p>
          <a:p>
            <a:pPr algn="l">
              <a:buFont typeface="Arial" panose="020B0604020202020204" pitchFamily="34" charset="0"/>
              <a:buChar char="•"/>
            </a:pPr>
            <a:r>
              <a:rPr lang="en-GB" sz="1800" i="0" dirty="0">
                <a:solidFill>
                  <a:schemeClr val="tx1"/>
                </a:solidFill>
                <a:effectLst/>
                <a:latin typeface="Roboto" panose="02000000000000000000" pitchFamily="2" charset="0"/>
                <a:ea typeface="Roboto" panose="02000000000000000000" pitchFamily="2" charset="0"/>
              </a:rPr>
              <a:t>Avoid executing services in behalf of account accounts</a:t>
            </a:r>
          </a:p>
          <a:p>
            <a:pPr algn="l">
              <a:buFont typeface="Arial" panose="020B0604020202020204" pitchFamily="34" charset="0"/>
              <a:buChar char="•"/>
            </a:pPr>
            <a:r>
              <a:rPr lang="en-GB" sz="1800" i="0" dirty="0">
                <a:solidFill>
                  <a:schemeClr val="tx1"/>
                </a:solidFill>
                <a:effectLst/>
                <a:latin typeface="Roboto" panose="02000000000000000000" pitchFamily="2" charset="0"/>
                <a:ea typeface="Roboto" panose="02000000000000000000" pitchFamily="2" charset="0"/>
              </a:rPr>
              <a:t>Verify PAC(</a:t>
            </a:r>
            <a:r>
              <a:rPr lang="en-IN" sz="1800" i="0" dirty="0">
                <a:solidFill>
                  <a:schemeClr val="tx1"/>
                </a:solidFill>
                <a:effectLst/>
                <a:latin typeface="Roboto" panose="02000000000000000000" pitchFamily="2" charset="0"/>
                <a:ea typeface="Roboto" panose="02000000000000000000" pitchFamily="2" charset="0"/>
              </a:rPr>
              <a:t>Privileged Attribute Certificate </a:t>
            </a:r>
            <a:r>
              <a:rPr lang="en-GB" sz="1800" i="0" dirty="0">
                <a:solidFill>
                  <a:schemeClr val="tx1"/>
                </a:solidFill>
                <a:effectLst/>
                <a:latin typeface="Roboto" panose="02000000000000000000" pitchFamily="2" charset="0"/>
                <a:ea typeface="Roboto" panose="02000000000000000000" pitchFamily="2" charset="0"/>
              </a:rPr>
              <a:t>)</a:t>
            </a:r>
          </a:p>
          <a:p>
            <a:pPr algn="l">
              <a:buFont typeface="Arial" panose="020B0604020202020204" pitchFamily="34" charset="0"/>
              <a:buChar char="•"/>
            </a:pPr>
            <a:r>
              <a:rPr lang="en-GB" sz="1800" i="0" dirty="0">
                <a:solidFill>
                  <a:schemeClr val="tx1"/>
                </a:solidFill>
                <a:effectLst/>
                <a:latin typeface="Roboto" panose="02000000000000000000" pitchFamily="2" charset="0"/>
                <a:ea typeface="Roboto" panose="02000000000000000000" pitchFamily="2" charset="0"/>
              </a:rPr>
              <a:t>Change passwords periodically</a:t>
            </a:r>
          </a:p>
          <a:p>
            <a:pPr algn="l">
              <a:buFont typeface="Arial" panose="020B0604020202020204" pitchFamily="34" charset="0"/>
              <a:buChar char="•"/>
            </a:pPr>
            <a:r>
              <a:rPr lang="en-GB" sz="1800" i="0" dirty="0">
                <a:solidFill>
                  <a:schemeClr val="tx1"/>
                </a:solidFill>
                <a:effectLst/>
                <a:latin typeface="Roboto" panose="02000000000000000000" pitchFamily="2" charset="0"/>
                <a:ea typeface="Roboto" panose="02000000000000000000" pitchFamily="2" charset="0"/>
              </a:rPr>
              <a:t>Disable Kerberos weak encryption types</a:t>
            </a:r>
            <a:endParaRPr lang="en-IN" sz="1800" dirty="0">
              <a:solidFill>
                <a:schemeClr val="tx1"/>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6484377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55625-C58E-4413-A5FC-1B45A9512BC9}"/>
              </a:ext>
            </a:extLst>
          </p:cNvPr>
          <p:cNvSpPr>
            <a:spLocks noGrp="1"/>
          </p:cNvSpPr>
          <p:nvPr>
            <p:ph type="title"/>
          </p:nvPr>
        </p:nvSpPr>
        <p:spPr/>
        <p:txBody>
          <a:bodyPr>
            <a:normAutofit/>
          </a:bodyPr>
          <a:lstStyle/>
          <a:p>
            <a:pPr algn="ctr"/>
            <a:r>
              <a:rPr lang="en-GB" sz="3200" u="sng" dirty="0"/>
              <a:t>IMPLEMENTATION</a:t>
            </a:r>
            <a:endParaRPr lang="en-IN" sz="3200" u="sng" dirty="0"/>
          </a:p>
        </p:txBody>
      </p:sp>
      <p:sp>
        <p:nvSpPr>
          <p:cNvPr id="3" name="Content Placeholder 2">
            <a:extLst>
              <a:ext uri="{FF2B5EF4-FFF2-40B4-BE49-F238E27FC236}">
                <a16:creationId xmlns:a16="http://schemas.microsoft.com/office/drawing/2014/main" id="{D8FC96BA-C671-40A4-8485-729ECD14055B}"/>
              </a:ext>
            </a:extLst>
          </p:cNvPr>
          <p:cNvSpPr>
            <a:spLocks noGrp="1"/>
          </p:cNvSpPr>
          <p:nvPr>
            <p:ph idx="1"/>
          </p:nvPr>
        </p:nvSpPr>
        <p:spPr>
          <a:xfrm>
            <a:off x="581192" y="2340864"/>
            <a:ext cx="11029615" cy="4517136"/>
          </a:xfrm>
        </p:spPr>
        <p:txBody>
          <a:bodyPr>
            <a:normAutofit/>
          </a:bodyPr>
          <a:lstStyle/>
          <a:p>
            <a:pPr marL="0" indent="0" algn="just">
              <a:buNone/>
            </a:pPr>
            <a:r>
              <a:rPr lang="en-GB" sz="1800" dirty="0"/>
              <a:t>Firefox does not automatically perform Kerberos authentication against any sites. You must manually add sites to a trusted sites list.</a:t>
            </a:r>
          </a:p>
          <a:p>
            <a:pPr marL="0" indent="0" algn="just">
              <a:buNone/>
            </a:pPr>
            <a:r>
              <a:rPr lang="en-GB" sz="1800" dirty="0"/>
              <a:t>To enable Kerberos authentication in Firefox:</a:t>
            </a:r>
          </a:p>
          <a:p>
            <a:pPr marL="342900" indent="-342900" algn="just">
              <a:buClrTx/>
              <a:buFont typeface="+mj-lt"/>
              <a:buAutoNum type="arabicPeriod"/>
            </a:pPr>
            <a:r>
              <a:rPr lang="en-GB" sz="1800" dirty="0"/>
              <a:t>    Open Firefox and enter “</a:t>
            </a:r>
            <a:r>
              <a:rPr lang="en-GB" sz="1800" i="1" dirty="0" err="1"/>
              <a:t>about:config</a:t>
            </a:r>
            <a:r>
              <a:rPr lang="en-GB" sz="1800" i="1" dirty="0"/>
              <a:t>” </a:t>
            </a:r>
            <a:r>
              <a:rPr lang="en-GB" sz="1800" dirty="0"/>
              <a:t>in the address bar. Dismiss any warnings that appear.</a:t>
            </a:r>
          </a:p>
          <a:p>
            <a:pPr marL="342900" indent="-342900" algn="just">
              <a:buClrTx/>
              <a:buFont typeface="+mj-lt"/>
              <a:buAutoNum type="arabicPeriod"/>
            </a:pPr>
            <a:r>
              <a:rPr lang="en-GB" sz="1800" dirty="0"/>
              <a:t>    In the Filter field, enter </a:t>
            </a:r>
            <a:r>
              <a:rPr lang="en-GB" sz="1800" i="1" dirty="0"/>
              <a:t>“negotiate.”</a:t>
            </a:r>
            <a:r>
              <a:rPr lang="en-GB" sz="1800" dirty="0"/>
              <a:t>	</a:t>
            </a:r>
          </a:p>
          <a:p>
            <a:pPr marL="342900" indent="-342900" algn="just">
              <a:buClrTx/>
              <a:buFont typeface="+mj-lt"/>
              <a:buAutoNum type="arabicPeriod"/>
            </a:pPr>
            <a:r>
              <a:rPr lang="en-GB" sz="1800" dirty="0"/>
              <a:t>    Double-click the “</a:t>
            </a:r>
            <a:r>
              <a:rPr lang="en-GB" sz="1800" i="1" dirty="0" err="1"/>
              <a:t>network.negotiate-auth.trusted-uris</a:t>
            </a:r>
            <a:r>
              <a:rPr lang="en-GB" sz="1800" i="1" dirty="0"/>
              <a:t>”</a:t>
            </a:r>
            <a:r>
              <a:rPr lang="en-GB" sz="1800" dirty="0"/>
              <a:t> preference.</a:t>
            </a:r>
          </a:p>
          <a:p>
            <a:pPr marL="342900" indent="-342900" algn="just">
              <a:buClrTx/>
              <a:buFont typeface="+mj-lt"/>
              <a:buAutoNum type="arabicPeriod"/>
            </a:pPr>
            <a:r>
              <a:rPr lang="en-GB" sz="1800" dirty="0"/>
              <a:t>    This preference lists the trusted sites for Kerberos authentication.</a:t>
            </a:r>
          </a:p>
          <a:p>
            <a:pPr marL="342900" indent="-342900" algn="just">
              <a:buClrTx/>
              <a:buFont typeface="+mj-lt"/>
              <a:buAutoNum type="arabicPeriod"/>
            </a:pPr>
            <a:r>
              <a:rPr lang="en-GB" sz="1800" dirty="0"/>
              <a:t>    In the dialog box, enter the PeopleSoft domain, such as </a:t>
            </a:r>
            <a:r>
              <a:rPr lang="en-GB" sz="1800" i="1" dirty="0"/>
              <a:t>example.com</a:t>
            </a:r>
            <a:r>
              <a:rPr lang="en-GB" sz="1800" dirty="0"/>
              <a:t>.</a:t>
            </a:r>
          </a:p>
          <a:p>
            <a:pPr marL="342900" indent="-342900" algn="just">
              <a:buClrTx/>
              <a:buFont typeface="+mj-lt"/>
              <a:buAutoNum type="arabicPeriod"/>
            </a:pPr>
            <a:r>
              <a:rPr lang="en-GB" sz="1800" dirty="0"/>
              <a:t>    Click the OK button.</a:t>
            </a:r>
          </a:p>
          <a:p>
            <a:pPr marL="0" indent="0" algn="just">
              <a:buNone/>
            </a:pPr>
            <a:r>
              <a:rPr lang="en-GB" sz="1800" dirty="0"/>
              <a:t>    The domain that you just entered in the </a:t>
            </a:r>
            <a:r>
              <a:rPr lang="en-GB" sz="1800" dirty="0" err="1"/>
              <a:t>network.negotiate-auth.trusted-uris</a:t>
            </a:r>
            <a:r>
              <a:rPr lang="en-GB" sz="1800" dirty="0"/>
              <a:t> should now appear in Value column. The setting takes effect immediately; you do not have to restart Firefox.</a:t>
            </a:r>
            <a:endParaRPr lang="en-IN" dirty="0"/>
          </a:p>
        </p:txBody>
      </p:sp>
    </p:spTree>
    <p:extLst>
      <p:ext uri="{BB962C8B-B14F-4D97-AF65-F5344CB8AC3E}">
        <p14:creationId xmlns:p14="http://schemas.microsoft.com/office/powerpoint/2010/main" val="31898205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0B2E-CC78-4AAE-955A-1667097BFA71}"/>
              </a:ext>
            </a:extLst>
          </p:cNvPr>
          <p:cNvSpPr>
            <a:spLocks noGrp="1"/>
          </p:cNvSpPr>
          <p:nvPr>
            <p:ph type="title"/>
          </p:nvPr>
        </p:nvSpPr>
        <p:spPr>
          <a:xfrm>
            <a:off x="478239" y="2379216"/>
            <a:ext cx="11029616" cy="1543950"/>
          </a:xfrm>
        </p:spPr>
        <p:txBody>
          <a:bodyPr>
            <a:normAutofit/>
          </a:bodyPr>
          <a:lstStyle/>
          <a:p>
            <a:pPr algn="ctr"/>
            <a:r>
              <a:rPr lang="en-GB" sz="4400" u="sng" dirty="0"/>
              <a:t>DEMONSTRATION</a:t>
            </a:r>
            <a:endParaRPr lang="en-IN" sz="4400" u="sng" dirty="0"/>
          </a:p>
        </p:txBody>
      </p:sp>
    </p:spTree>
    <p:extLst>
      <p:ext uri="{BB962C8B-B14F-4D97-AF65-F5344CB8AC3E}">
        <p14:creationId xmlns:p14="http://schemas.microsoft.com/office/powerpoint/2010/main" val="21288542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demonstat">
            <a:hlinkClick r:id="" action="ppaction://media"/>
            <a:extLst>
              <a:ext uri="{FF2B5EF4-FFF2-40B4-BE49-F238E27FC236}">
                <a16:creationId xmlns:a16="http://schemas.microsoft.com/office/drawing/2014/main" id="{9CD81B4E-4D0B-44E1-BEA3-21338ED5065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p:spPr>
      </p:pic>
    </p:spTree>
    <p:extLst>
      <p:ext uri="{BB962C8B-B14F-4D97-AF65-F5344CB8AC3E}">
        <p14:creationId xmlns:p14="http://schemas.microsoft.com/office/powerpoint/2010/main" val="3606181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90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5BFAF-89C8-4840-8E76-CD061776CAF4}"/>
              </a:ext>
            </a:extLst>
          </p:cNvPr>
          <p:cNvSpPr>
            <a:spLocks noGrp="1"/>
          </p:cNvSpPr>
          <p:nvPr>
            <p:ph type="title"/>
          </p:nvPr>
        </p:nvSpPr>
        <p:spPr/>
        <p:txBody>
          <a:bodyPr>
            <a:normAutofit/>
          </a:bodyPr>
          <a:lstStyle/>
          <a:p>
            <a:pPr algn="ctr"/>
            <a:r>
              <a:rPr lang="en-GB" sz="3600" u="sng" dirty="0"/>
              <a:t>CONCLUSION</a:t>
            </a:r>
            <a:endParaRPr lang="en-IN" sz="3600" u="sng" dirty="0"/>
          </a:p>
        </p:txBody>
      </p:sp>
      <p:sp>
        <p:nvSpPr>
          <p:cNvPr id="3" name="Content Placeholder 2">
            <a:extLst>
              <a:ext uri="{FF2B5EF4-FFF2-40B4-BE49-F238E27FC236}">
                <a16:creationId xmlns:a16="http://schemas.microsoft.com/office/drawing/2014/main" id="{12A28020-02B6-4036-A3CC-1FD9646FEFB7}"/>
              </a:ext>
            </a:extLst>
          </p:cNvPr>
          <p:cNvSpPr>
            <a:spLocks noGrp="1"/>
          </p:cNvSpPr>
          <p:nvPr>
            <p:ph idx="1"/>
          </p:nvPr>
        </p:nvSpPr>
        <p:spPr/>
        <p:txBody>
          <a:bodyPr>
            <a:normAutofit/>
          </a:bodyPr>
          <a:lstStyle/>
          <a:p>
            <a:pPr marL="0" indent="0" algn="just">
              <a:buNone/>
            </a:pPr>
            <a:r>
              <a:rPr lang="en-GB" sz="1800" b="0" i="0" dirty="0">
                <a:solidFill>
                  <a:srgbClr val="1D1D1D"/>
                </a:solidFill>
                <a:effectLst/>
                <a:latin typeface="Roboto" panose="02000000000000000000" pitchFamily="2" charset="0"/>
                <a:ea typeface="Roboto" panose="02000000000000000000" pitchFamily="2" charset="0"/>
              </a:rPr>
              <a:t>	As you can see, Kerberos provides another way to authenticate that thwarts bad actors who hope to steal passwords. Even further, it can be effectively utilized with applications that are Kerberos aware. While there are some downsides, it’s another tool to make single-sign-on run smoothly while keeping passwords safe.</a:t>
            </a:r>
            <a:r>
              <a:rPr lang="en-GB" sz="2000" b="0" i="0" dirty="0">
                <a:solidFill>
                  <a:srgbClr val="212234"/>
                </a:solidFill>
                <a:effectLst/>
                <a:latin typeface="proxima-nova"/>
              </a:rPr>
              <a:t> There are no real contenders to replace Kerberos in the pipeline. Most of the advancements in security are to protect your password or provide a different method of validating who you are to Kerberos. Kerberos is still the back-end technology. </a:t>
            </a:r>
            <a:endParaRPr lang="en-IN" sz="18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2493401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F371B-636A-49FB-86AD-1C704BACC82E}"/>
              </a:ext>
            </a:extLst>
          </p:cNvPr>
          <p:cNvSpPr>
            <a:spLocks noGrp="1"/>
          </p:cNvSpPr>
          <p:nvPr>
            <p:ph type="title"/>
          </p:nvPr>
        </p:nvSpPr>
        <p:spPr/>
        <p:txBody>
          <a:bodyPr>
            <a:normAutofit/>
          </a:bodyPr>
          <a:lstStyle/>
          <a:p>
            <a:pPr algn="ctr"/>
            <a:r>
              <a:rPr lang="en-GB" sz="3600" u="sng" dirty="0"/>
              <a:t>REFERENCES</a:t>
            </a:r>
            <a:endParaRPr lang="en-IN" sz="3600" u="sng" dirty="0"/>
          </a:p>
        </p:txBody>
      </p:sp>
      <p:sp>
        <p:nvSpPr>
          <p:cNvPr id="3" name="Content Placeholder 2">
            <a:extLst>
              <a:ext uri="{FF2B5EF4-FFF2-40B4-BE49-F238E27FC236}">
                <a16:creationId xmlns:a16="http://schemas.microsoft.com/office/drawing/2014/main" id="{75E272F5-8466-49AC-800D-3885CCA495F0}"/>
              </a:ext>
            </a:extLst>
          </p:cNvPr>
          <p:cNvSpPr>
            <a:spLocks noGrp="1"/>
          </p:cNvSpPr>
          <p:nvPr>
            <p:ph idx="1"/>
          </p:nvPr>
        </p:nvSpPr>
        <p:spPr/>
        <p:txBody>
          <a:bodyPr>
            <a:normAutofit/>
          </a:bodyPr>
          <a:lstStyle/>
          <a:p>
            <a:r>
              <a:rPr lang="en-IN" sz="1800" b="0" i="0" dirty="0">
                <a:solidFill>
                  <a:schemeClr val="tx1"/>
                </a:solidFill>
                <a:effectLst/>
                <a:latin typeface="Roboto" panose="02000000000000000000" pitchFamily="2" charset="0"/>
                <a:ea typeface="Roboto" panose="02000000000000000000" pitchFamily="2" charset="0"/>
              </a:rPr>
              <a:t>“Firewalls and Internet Security”, By </a:t>
            </a:r>
            <a:r>
              <a:rPr lang="en-IN" sz="1800" b="0" i="0" u="none" strike="noStrike" dirty="0">
                <a:solidFill>
                  <a:schemeClr val="tx1"/>
                </a:solidFill>
                <a:effectLst/>
                <a:latin typeface="Roboto" panose="02000000000000000000" pitchFamily="2" charset="0"/>
                <a:ea typeface="Roboto" panose="02000000000000000000" pitchFamily="2" charset="0"/>
              </a:rPr>
              <a:t>William R. Cheswick</a:t>
            </a:r>
            <a:r>
              <a:rPr lang="en-IN" sz="1800" b="0" i="0" dirty="0">
                <a:solidFill>
                  <a:schemeClr val="tx1"/>
                </a:solidFill>
                <a:effectLst/>
                <a:latin typeface="Roboto" panose="02000000000000000000" pitchFamily="2" charset="0"/>
                <a:ea typeface="Roboto" panose="02000000000000000000" pitchFamily="2" charset="0"/>
              </a:rPr>
              <a:t>, </a:t>
            </a:r>
            <a:r>
              <a:rPr lang="en-IN" sz="1800" b="0" i="0" u="none" strike="noStrike" dirty="0">
                <a:solidFill>
                  <a:schemeClr val="tx1"/>
                </a:solidFill>
                <a:effectLst/>
                <a:latin typeface="Roboto" panose="02000000000000000000" pitchFamily="2" charset="0"/>
                <a:ea typeface="Roboto" panose="02000000000000000000" pitchFamily="2" charset="0"/>
              </a:rPr>
              <a:t>Steven M. </a:t>
            </a:r>
            <a:r>
              <a:rPr lang="en-IN" sz="1800" b="0" i="0" u="none" strike="noStrike" dirty="0" err="1">
                <a:solidFill>
                  <a:schemeClr val="tx1"/>
                </a:solidFill>
                <a:effectLst/>
                <a:latin typeface="Roboto" panose="02000000000000000000" pitchFamily="2" charset="0"/>
                <a:ea typeface="Roboto" panose="02000000000000000000" pitchFamily="2" charset="0"/>
              </a:rPr>
              <a:t>Bellovin</a:t>
            </a:r>
            <a:r>
              <a:rPr lang="en-IN" sz="1800" b="0" i="0" dirty="0">
                <a:solidFill>
                  <a:schemeClr val="tx1"/>
                </a:solidFill>
                <a:effectLst/>
                <a:latin typeface="Roboto" panose="02000000000000000000" pitchFamily="2" charset="0"/>
                <a:ea typeface="Roboto" panose="02000000000000000000" pitchFamily="2" charset="0"/>
              </a:rPr>
              <a:t>, </a:t>
            </a:r>
            <a:r>
              <a:rPr lang="en-IN" sz="1800" b="0" i="0" u="none" strike="noStrike" dirty="0" err="1">
                <a:solidFill>
                  <a:schemeClr val="tx1"/>
                </a:solidFill>
                <a:effectLst/>
                <a:latin typeface="Roboto" panose="02000000000000000000" pitchFamily="2" charset="0"/>
                <a:ea typeface="Roboto" panose="02000000000000000000" pitchFamily="2" charset="0"/>
              </a:rPr>
              <a:t>Aviel</a:t>
            </a:r>
            <a:r>
              <a:rPr lang="en-IN" sz="1800" b="0" i="0" u="none" strike="noStrike" dirty="0">
                <a:solidFill>
                  <a:schemeClr val="tx1"/>
                </a:solidFill>
                <a:effectLst/>
                <a:latin typeface="Roboto" panose="02000000000000000000" pitchFamily="2" charset="0"/>
                <a:ea typeface="Roboto" panose="02000000000000000000" pitchFamily="2" charset="0"/>
              </a:rPr>
              <a:t> D. Rubin</a:t>
            </a:r>
            <a:r>
              <a:rPr lang="en-IN" sz="1800" b="0" i="0" dirty="0">
                <a:solidFill>
                  <a:schemeClr val="tx1"/>
                </a:solidFill>
                <a:effectLst/>
                <a:latin typeface="Roboto" panose="02000000000000000000" pitchFamily="2" charset="0"/>
                <a:ea typeface="Roboto" panose="02000000000000000000" pitchFamily="2" charset="0"/>
              </a:rPr>
              <a:t> · 2003</a:t>
            </a:r>
          </a:p>
          <a:p>
            <a:r>
              <a:rPr lang="en-IN" sz="1800" dirty="0">
                <a:solidFill>
                  <a:schemeClr val="tx1"/>
                </a:solidFill>
                <a:latin typeface="Roboto" panose="02000000000000000000" pitchFamily="2" charset="0"/>
                <a:ea typeface="Roboto" panose="02000000000000000000" pitchFamily="2" charset="0"/>
              </a:rPr>
              <a:t>“</a:t>
            </a:r>
            <a:r>
              <a:rPr lang="en-IN" sz="2000" b="0" i="0" dirty="0">
                <a:solidFill>
                  <a:schemeClr val="tx1"/>
                </a:solidFill>
                <a:effectLst/>
                <a:latin typeface="source sans pro" panose="020B0604020202020204" pitchFamily="34" charset="0"/>
              </a:rPr>
              <a:t>Kerberos: The Definitive Guide</a:t>
            </a:r>
            <a:r>
              <a:rPr lang="en-IN" sz="1800" dirty="0">
                <a:solidFill>
                  <a:schemeClr val="tx1"/>
                </a:solidFill>
                <a:latin typeface="Roboto" panose="02000000000000000000" pitchFamily="2" charset="0"/>
                <a:ea typeface="Roboto" panose="02000000000000000000" pitchFamily="2" charset="0"/>
              </a:rPr>
              <a:t>”, </a:t>
            </a:r>
            <a:r>
              <a:rPr lang="en-IN" sz="2000" dirty="0">
                <a:solidFill>
                  <a:schemeClr val="tx1"/>
                </a:solidFill>
                <a:latin typeface="source sans pro" panose="020B0503030403020204" pitchFamily="34" charset="0"/>
                <a:ea typeface="Roboto" panose="02000000000000000000" pitchFamily="2" charset="0"/>
              </a:rPr>
              <a:t>B</a:t>
            </a:r>
            <a:r>
              <a:rPr lang="en-IN" sz="2000" b="0" i="0" dirty="0">
                <a:solidFill>
                  <a:schemeClr val="tx1"/>
                </a:solidFill>
                <a:effectLst/>
                <a:latin typeface="source sans pro" panose="020B0503030403020204" pitchFamily="34" charset="0"/>
              </a:rPr>
              <a:t>y </a:t>
            </a:r>
            <a:r>
              <a:rPr lang="en-IN" sz="2000" b="0" i="0" u="none" strike="noStrike" dirty="0">
                <a:solidFill>
                  <a:schemeClr val="tx1"/>
                </a:solidFill>
                <a:effectLst/>
                <a:latin typeface="source sans pro" panose="020B0503030403020204" pitchFamily="34" charset="0"/>
              </a:rPr>
              <a:t>Jason Garman,</a:t>
            </a:r>
            <a:r>
              <a:rPr lang="en-IN" sz="2000" b="0" i="0" dirty="0">
                <a:solidFill>
                  <a:schemeClr val="tx1"/>
                </a:solidFill>
                <a:effectLst/>
                <a:latin typeface="source sans pro" panose="020B0503030403020204" pitchFamily="34" charset="0"/>
              </a:rPr>
              <a:t> Publisher: </a:t>
            </a:r>
            <a:r>
              <a:rPr lang="en-IN" sz="2000" b="0" i="0" u="none" strike="noStrike" dirty="0">
                <a:solidFill>
                  <a:schemeClr val="tx1"/>
                </a:solidFill>
                <a:effectLst/>
                <a:latin typeface="source sans pro" panose="020B0503030403020204" pitchFamily="34" charset="0"/>
              </a:rPr>
              <a:t>O'Reilly Media, Inc.</a:t>
            </a:r>
            <a:endParaRPr lang="en-IN" sz="1800" dirty="0">
              <a:solidFill>
                <a:schemeClr val="tx1"/>
              </a:solidFill>
              <a:latin typeface="Roboto" panose="02000000000000000000" pitchFamily="2" charset="0"/>
              <a:ea typeface="Roboto" panose="02000000000000000000" pitchFamily="2" charset="0"/>
              <a:hlinkClick r:id="rId2">
                <a:extLst>
                  <a:ext uri="{A12FA001-AC4F-418D-AE19-62706E023703}">
                    <ahyp:hlinkClr xmlns:ahyp="http://schemas.microsoft.com/office/drawing/2018/hyperlinkcolor" val="tx"/>
                  </a:ext>
                </a:extLst>
              </a:hlinkClick>
            </a:endParaRPr>
          </a:p>
          <a:p>
            <a:r>
              <a:rPr lang="en-IN" sz="1800" dirty="0">
                <a:solidFill>
                  <a:srgbClr val="0070C0"/>
                </a:solidFill>
                <a:latin typeface="Roboto" panose="02000000000000000000" pitchFamily="2" charset="0"/>
                <a:ea typeface="Roboto" panose="02000000000000000000" pitchFamily="2" charset="0"/>
                <a:hlinkClick r:id="rId2">
                  <a:extLst>
                    <a:ext uri="{A12FA001-AC4F-418D-AE19-62706E023703}">
                      <ahyp:hlinkClr xmlns:ahyp="http://schemas.microsoft.com/office/drawing/2018/hyperlinkcolor" val="tx"/>
                    </a:ext>
                  </a:extLst>
                </a:hlinkClick>
              </a:rPr>
              <a:t>https://web.mit.edu/kerberos</a:t>
            </a:r>
            <a:endParaRPr lang="en-IN" sz="1800" dirty="0">
              <a:solidFill>
                <a:srgbClr val="0070C0"/>
              </a:solidFill>
              <a:latin typeface="Roboto" panose="02000000000000000000" pitchFamily="2" charset="0"/>
              <a:ea typeface="Roboto" panose="02000000000000000000" pitchFamily="2" charset="0"/>
            </a:endParaRPr>
          </a:p>
          <a:p>
            <a:r>
              <a:rPr lang="en-IN" sz="1800" dirty="0">
                <a:solidFill>
                  <a:srgbClr val="0070C0"/>
                </a:solidFill>
                <a:latin typeface="Roboto" panose="02000000000000000000" pitchFamily="2" charset="0"/>
                <a:ea typeface="Roboto" panose="02000000000000000000" pitchFamily="2" charset="0"/>
                <a:hlinkClick r:id="rId3">
                  <a:extLst>
                    <a:ext uri="{A12FA001-AC4F-418D-AE19-62706E023703}">
                      <ahyp:hlinkClr xmlns:ahyp="http://schemas.microsoft.com/office/drawing/2018/hyperlinkcolor" val="tx"/>
                    </a:ext>
                  </a:extLst>
                </a:hlinkClick>
              </a:rPr>
              <a:t>https://www.varonis.com/blog/kerberos-authentication-explained</a:t>
            </a:r>
            <a:endParaRPr lang="en-IN" sz="1800" dirty="0">
              <a:solidFill>
                <a:srgbClr val="0070C0"/>
              </a:solidFill>
              <a:latin typeface="Roboto" panose="02000000000000000000" pitchFamily="2" charset="0"/>
              <a:ea typeface="Roboto" panose="02000000000000000000" pitchFamily="2" charset="0"/>
            </a:endParaRPr>
          </a:p>
          <a:p>
            <a:r>
              <a:rPr lang="en-IN" sz="1800" dirty="0">
                <a:solidFill>
                  <a:srgbClr val="0070C0"/>
                </a:solidFill>
                <a:latin typeface="Roboto" panose="02000000000000000000" pitchFamily="2" charset="0"/>
                <a:ea typeface="Roboto" panose="02000000000000000000" pitchFamily="2" charset="0"/>
                <a:hlinkClick r:id="rId4">
                  <a:extLst>
                    <a:ext uri="{A12FA001-AC4F-418D-AE19-62706E023703}">
                      <ahyp:hlinkClr xmlns:ahyp="http://schemas.microsoft.com/office/drawing/2018/hyperlinkcolor" val="tx"/>
                    </a:ext>
                  </a:extLst>
                </a:hlinkClick>
              </a:rPr>
              <a:t>https://www.youtube.com/watch?v=o28a0bH8hIE&amp;t=1060s</a:t>
            </a:r>
            <a:endParaRPr lang="en-IN" sz="1800" dirty="0">
              <a:solidFill>
                <a:srgbClr val="0070C0"/>
              </a:solidFill>
              <a:latin typeface="Roboto" panose="02000000000000000000" pitchFamily="2" charset="0"/>
              <a:ea typeface="Roboto" panose="02000000000000000000" pitchFamily="2" charset="0"/>
            </a:endParaRPr>
          </a:p>
          <a:p>
            <a:r>
              <a:rPr lang="en-IN" sz="1800" dirty="0">
                <a:solidFill>
                  <a:srgbClr val="0070C0"/>
                </a:solidFill>
                <a:latin typeface="Roboto" panose="02000000000000000000" pitchFamily="2" charset="0"/>
                <a:ea typeface="Roboto" panose="02000000000000000000" pitchFamily="2" charset="0"/>
                <a:hlinkClick r:id="rId5">
                  <a:extLst>
                    <a:ext uri="{A12FA001-AC4F-418D-AE19-62706E023703}">
                      <ahyp:hlinkClr xmlns:ahyp="http://schemas.microsoft.com/office/drawing/2018/hyperlinkcolor" val="tx"/>
                    </a:ext>
                  </a:extLst>
                </a:hlinkClick>
              </a:rPr>
              <a:t>https://www.youtube.com/watch?v=YRLEapMDZmU&amp;t=65s</a:t>
            </a:r>
            <a:endParaRPr lang="en-IN" sz="1800" dirty="0">
              <a:solidFill>
                <a:srgbClr val="0070C0"/>
              </a:solidFill>
              <a:latin typeface="Roboto" panose="02000000000000000000" pitchFamily="2" charset="0"/>
              <a:ea typeface="Roboto" panose="02000000000000000000" pitchFamily="2" charset="0"/>
            </a:endParaRPr>
          </a:p>
          <a:p>
            <a:endParaRPr lang="en-IN" sz="1800" dirty="0">
              <a:solidFill>
                <a:srgbClr val="0070C0"/>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2173104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D6D92-9CA1-4489-972E-6A43853D5197}"/>
              </a:ext>
            </a:extLst>
          </p:cNvPr>
          <p:cNvSpPr>
            <a:spLocks noGrp="1"/>
          </p:cNvSpPr>
          <p:nvPr>
            <p:ph type="title"/>
          </p:nvPr>
        </p:nvSpPr>
        <p:spPr>
          <a:xfrm>
            <a:off x="575894" y="729657"/>
            <a:ext cx="11029616" cy="2856921"/>
          </a:xfrm>
        </p:spPr>
        <p:txBody>
          <a:bodyPr>
            <a:normAutofit/>
          </a:bodyPr>
          <a:lstStyle/>
          <a:p>
            <a:pPr algn="ctr"/>
            <a:r>
              <a:rPr lang="en-GB" sz="8000" b="1" cap="none" dirty="0">
                <a:latin typeface="Bradley Hand ITC" panose="03070402050302030203" pitchFamily="66" charset="0"/>
              </a:rPr>
              <a:t>Thank You !!!</a:t>
            </a:r>
            <a:endParaRPr lang="en-IN" sz="8000" b="1" cap="none" dirty="0">
              <a:latin typeface="Bradley Hand ITC" panose="03070402050302030203" pitchFamily="66" charset="0"/>
            </a:endParaRPr>
          </a:p>
        </p:txBody>
      </p:sp>
    </p:spTree>
    <p:extLst>
      <p:ext uri="{BB962C8B-B14F-4D97-AF65-F5344CB8AC3E}">
        <p14:creationId xmlns:p14="http://schemas.microsoft.com/office/powerpoint/2010/main" val="2837188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1E736-5AF4-4951-BFE7-CC0DFE73D1EE}"/>
              </a:ext>
            </a:extLst>
          </p:cNvPr>
          <p:cNvSpPr>
            <a:spLocks noGrp="1"/>
          </p:cNvSpPr>
          <p:nvPr>
            <p:ph type="title"/>
          </p:nvPr>
        </p:nvSpPr>
        <p:spPr/>
        <p:txBody>
          <a:bodyPr>
            <a:normAutofit/>
          </a:bodyPr>
          <a:lstStyle/>
          <a:p>
            <a:pPr algn="ctr"/>
            <a:r>
              <a:rPr lang="en-GB" sz="3600" u="sng" dirty="0"/>
              <a:t>OVERVIEW</a:t>
            </a:r>
            <a:endParaRPr lang="en-IN" sz="3600" u="sng" dirty="0"/>
          </a:p>
        </p:txBody>
      </p:sp>
      <p:sp>
        <p:nvSpPr>
          <p:cNvPr id="3" name="Content Placeholder 2">
            <a:extLst>
              <a:ext uri="{FF2B5EF4-FFF2-40B4-BE49-F238E27FC236}">
                <a16:creationId xmlns:a16="http://schemas.microsoft.com/office/drawing/2014/main" id="{FC31DD68-7D47-4097-A1C0-C5797192F7BE}"/>
              </a:ext>
            </a:extLst>
          </p:cNvPr>
          <p:cNvSpPr>
            <a:spLocks noGrp="1"/>
          </p:cNvSpPr>
          <p:nvPr>
            <p:ph idx="1"/>
          </p:nvPr>
        </p:nvSpPr>
        <p:spPr>
          <a:xfrm>
            <a:off x="581192" y="1890877"/>
            <a:ext cx="11029615" cy="4967124"/>
          </a:xfrm>
        </p:spPr>
        <p:txBody>
          <a:bodyPr>
            <a:normAutofit/>
          </a:bodyPr>
          <a:lstStyle/>
          <a:p>
            <a:pPr algn="just">
              <a:buClr>
                <a:srgbClr val="FF0000"/>
              </a:buClr>
              <a:buFont typeface="Wingdings" panose="05000000000000000000" pitchFamily="2" charset="2"/>
              <a:buChar char="Ø"/>
            </a:pPr>
            <a:r>
              <a:rPr lang="en-GB" sz="1800" dirty="0">
                <a:latin typeface="Roboto" panose="02000000000000000000"/>
              </a:rPr>
              <a:t>Kerberos provides a centralized authentication server whose function is to authenticate users to servers and servers to users. </a:t>
            </a:r>
          </a:p>
          <a:p>
            <a:pPr algn="just">
              <a:buClr>
                <a:srgbClr val="FF0000"/>
              </a:buClr>
              <a:buFont typeface="Wingdings" panose="05000000000000000000" pitchFamily="2" charset="2"/>
              <a:buChar char="Ø"/>
            </a:pPr>
            <a:r>
              <a:rPr lang="en-GB" sz="1800" dirty="0">
                <a:latin typeface="Roboto" panose="02000000000000000000"/>
              </a:rPr>
              <a:t>In Kerberos Authentication, server and database is used for client authentication. </a:t>
            </a:r>
          </a:p>
          <a:p>
            <a:pPr algn="just">
              <a:buClr>
                <a:srgbClr val="FF0000"/>
              </a:buClr>
              <a:buFont typeface="Wingdings" panose="05000000000000000000" pitchFamily="2" charset="2"/>
              <a:buChar char="Ø"/>
            </a:pPr>
            <a:r>
              <a:rPr lang="en-GB" sz="1800" dirty="0">
                <a:latin typeface="Roboto" panose="02000000000000000000"/>
              </a:rPr>
              <a:t>Kerberos runs as a third-party trusted server known as the Key Distribution Centre(KDC). </a:t>
            </a:r>
          </a:p>
          <a:p>
            <a:pPr algn="just">
              <a:buClr>
                <a:srgbClr val="FF0000"/>
              </a:buClr>
              <a:buFont typeface="Wingdings" panose="05000000000000000000" pitchFamily="2" charset="2"/>
              <a:buChar char="Ø"/>
            </a:pPr>
            <a:r>
              <a:rPr lang="en-GB" sz="1800" dirty="0">
                <a:latin typeface="Roboto" panose="02000000000000000000"/>
              </a:rPr>
              <a:t>Each user and service on the network is a principal.</a:t>
            </a:r>
            <a:r>
              <a:rPr lang="en-GB" sz="1800" i="0" dirty="0">
                <a:solidFill>
                  <a:srgbClr val="000000"/>
                </a:solidFill>
                <a:effectLst/>
                <a:latin typeface="Roboto" panose="02000000000000000000"/>
                <a:ea typeface="Roboto" panose="02000000000000000000" pitchFamily="2" charset="0"/>
              </a:rPr>
              <a:t> </a:t>
            </a:r>
          </a:p>
          <a:p>
            <a:pPr algn="just">
              <a:buClr>
                <a:srgbClr val="FF0000"/>
              </a:buClr>
              <a:buFont typeface="Wingdings" panose="05000000000000000000" pitchFamily="2" charset="2"/>
              <a:buChar char="Ø"/>
            </a:pPr>
            <a:r>
              <a:rPr lang="en-GB" sz="1800" i="0" dirty="0">
                <a:solidFill>
                  <a:srgbClr val="000000"/>
                </a:solidFill>
                <a:effectLst/>
                <a:latin typeface="Roboto" panose="02000000000000000000"/>
                <a:ea typeface="Roboto" panose="02000000000000000000" pitchFamily="2" charset="0"/>
              </a:rPr>
              <a:t>It is also ideal for securing multi-tier application architectures, especially when components of the application reside on different operating systems.</a:t>
            </a:r>
          </a:p>
          <a:p>
            <a:pPr algn="just">
              <a:buClr>
                <a:srgbClr val="FF0000"/>
              </a:buClr>
              <a:buFont typeface="Wingdings" panose="05000000000000000000" pitchFamily="2" charset="2"/>
              <a:buChar char="Ø"/>
            </a:pPr>
            <a:r>
              <a:rPr lang="en-GB" sz="1800" i="0" dirty="0">
                <a:solidFill>
                  <a:schemeClr val="tx1"/>
                </a:solidFill>
                <a:effectLst/>
                <a:latin typeface="Roboto" panose="02000000000000000000"/>
                <a:ea typeface="Roboto" panose="02000000000000000000" pitchFamily="2" charset="0"/>
              </a:rPr>
              <a:t>Since 1988 it has evolved in to a widely used and strategic </a:t>
            </a:r>
            <a:r>
              <a:rPr lang="en-GB" sz="1800" dirty="0">
                <a:solidFill>
                  <a:schemeClr val="tx1"/>
                </a:solidFill>
                <a:latin typeface="Roboto" panose="02000000000000000000"/>
                <a:ea typeface="Roboto" panose="02000000000000000000" pitchFamily="2" charset="0"/>
              </a:rPr>
              <a:t>IETF(</a:t>
            </a:r>
            <a:r>
              <a:rPr lang="en-GB" sz="1800" dirty="0">
                <a:solidFill>
                  <a:srgbClr val="202124"/>
                </a:solidFill>
                <a:latin typeface="Roboto" panose="02000000000000000000"/>
                <a:ea typeface="Roboto" panose="02000000000000000000" pitchFamily="2" charset="0"/>
              </a:rPr>
              <a:t>The Internet Engineering Task Force</a:t>
            </a:r>
            <a:r>
              <a:rPr lang="en-GB" sz="1800" i="0" dirty="0">
                <a:solidFill>
                  <a:schemeClr val="tx1"/>
                </a:solidFill>
                <a:effectLst/>
                <a:latin typeface="Roboto" panose="02000000000000000000"/>
                <a:ea typeface="Roboto" panose="02000000000000000000" pitchFamily="2" charset="0"/>
              </a:rPr>
              <a:t>) security standard (</a:t>
            </a:r>
            <a:r>
              <a:rPr lang="en-GB" sz="1800" i="0" strike="noStrike" dirty="0">
                <a:solidFill>
                  <a:schemeClr val="tx1"/>
                </a:solidFill>
                <a:effectLst/>
                <a:latin typeface="Roboto" panose="02000000000000000000"/>
                <a:ea typeface="Roboto" panose="02000000000000000000" pitchFamily="2" charset="0"/>
              </a:rPr>
              <a:t>RFC 4120</a:t>
            </a:r>
            <a:r>
              <a:rPr lang="en-GB" sz="1800" i="0" dirty="0">
                <a:solidFill>
                  <a:schemeClr val="tx1"/>
                </a:solidFill>
                <a:effectLst/>
                <a:latin typeface="Roboto" panose="02000000000000000000"/>
                <a:ea typeface="Roboto" panose="02000000000000000000" pitchFamily="2" charset="0"/>
              </a:rPr>
              <a:t>) and is now complemented by many other IETF standards and internet drafts.</a:t>
            </a:r>
          </a:p>
          <a:p>
            <a:pPr algn="just">
              <a:buClr>
                <a:srgbClr val="FF0000"/>
              </a:buClr>
              <a:buFont typeface="Wingdings" panose="05000000000000000000" pitchFamily="2" charset="2"/>
              <a:buChar char="Ø"/>
            </a:pPr>
            <a:r>
              <a:rPr lang="en-GB" sz="1800" i="0" dirty="0">
                <a:solidFill>
                  <a:schemeClr val="tx1"/>
                </a:solidFill>
                <a:effectLst/>
                <a:latin typeface="Roboto" panose="02000000000000000000"/>
                <a:ea typeface="Roboto" panose="02000000000000000000" pitchFamily="2" charset="0"/>
              </a:rPr>
              <a:t>The protocol and it's related standards and drafts are still evolving. The IETF </a:t>
            </a:r>
            <a:r>
              <a:rPr lang="en-GB" sz="1800" i="0" strike="noStrike" dirty="0">
                <a:solidFill>
                  <a:schemeClr val="tx1"/>
                </a:solidFill>
                <a:effectLst/>
                <a:latin typeface="Roboto" panose="02000000000000000000"/>
                <a:ea typeface="Roboto" panose="02000000000000000000" pitchFamily="2" charset="0"/>
              </a:rPr>
              <a:t>Kerberos working group</a:t>
            </a:r>
            <a:r>
              <a:rPr lang="en-GB" sz="1800" i="0" dirty="0">
                <a:solidFill>
                  <a:schemeClr val="tx1"/>
                </a:solidFill>
                <a:effectLst/>
                <a:latin typeface="Roboto" panose="02000000000000000000"/>
                <a:ea typeface="Roboto" panose="02000000000000000000" pitchFamily="2" charset="0"/>
              </a:rPr>
              <a:t> charter shows the current </a:t>
            </a:r>
            <a:r>
              <a:rPr lang="en-GB" sz="1800" b="0" i="0" dirty="0">
                <a:solidFill>
                  <a:schemeClr val="tx1"/>
                </a:solidFill>
                <a:effectLst/>
                <a:latin typeface="Roboto" panose="02000000000000000000" pitchFamily="2" charset="0"/>
                <a:ea typeface="Roboto" panose="02000000000000000000" pitchFamily="2" charset="0"/>
              </a:rPr>
              <a:t>changes and improvements being progressed by the working group.</a:t>
            </a:r>
            <a:endParaRPr lang="en-GB" b="0" i="0" dirty="0">
              <a:solidFill>
                <a:schemeClr val="tx1"/>
              </a:solidFill>
              <a:effectLst/>
              <a:latin typeface="Roboto" panose="02000000000000000000" pitchFamily="2" charset="0"/>
            </a:endParaRPr>
          </a:p>
        </p:txBody>
      </p:sp>
    </p:spTree>
    <p:extLst>
      <p:ext uri="{BB962C8B-B14F-4D97-AF65-F5344CB8AC3E}">
        <p14:creationId xmlns:p14="http://schemas.microsoft.com/office/powerpoint/2010/main" val="28514964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BC307-EF08-4154-9409-B59DEAC4C5CC}"/>
              </a:ext>
            </a:extLst>
          </p:cNvPr>
          <p:cNvSpPr>
            <a:spLocks noGrp="1"/>
          </p:cNvSpPr>
          <p:nvPr>
            <p:ph type="title"/>
          </p:nvPr>
        </p:nvSpPr>
        <p:spPr/>
        <p:txBody>
          <a:bodyPr>
            <a:normAutofit/>
          </a:bodyPr>
          <a:lstStyle/>
          <a:p>
            <a:pPr algn="ctr"/>
            <a:r>
              <a:rPr lang="en-GB" sz="3600" u="sng" dirty="0"/>
              <a:t>APPLICATIONS</a:t>
            </a:r>
            <a:endParaRPr lang="en-IN" sz="3600" u="sng" dirty="0"/>
          </a:p>
        </p:txBody>
      </p:sp>
      <p:sp>
        <p:nvSpPr>
          <p:cNvPr id="3" name="Content Placeholder 2">
            <a:extLst>
              <a:ext uri="{FF2B5EF4-FFF2-40B4-BE49-F238E27FC236}">
                <a16:creationId xmlns:a16="http://schemas.microsoft.com/office/drawing/2014/main" id="{B6DA7B9C-F52C-4218-AAD1-8B547966885C}"/>
              </a:ext>
            </a:extLst>
          </p:cNvPr>
          <p:cNvSpPr>
            <a:spLocks noGrp="1"/>
          </p:cNvSpPr>
          <p:nvPr>
            <p:ph idx="1"/>
          </p:nvPr>
        </p:nvSpPr>
        <p:spPr>
          <a:xfrm>
            <a:off x="581192" y="1748901"/>
            <a:ext cx="11029615" cy="5175681"/>
          </a:xfrm>
        </p:spPr>
        <p:txBody>
          <a:bodyPr>
            <a:normAutofit/>
          </a:bodyPr>
          <a:lstStyle/>
          <a:p>
            <a:pPr algn="just">
              <a:buClr>
                <a:srgbClr val="FF0000"/>
              </a:buClr>
              <a:buFont typeface="Wingdings" panose="05000000000000000000" pitchFamily="2" charset="2"/>
              <a:buChar char="Ø"/>
            </a:pPr>
            <a:r>
              <a:rPr lang="en-GB" sz="1800" b="0" i="0" dirty="0">
                <a:solidFill>
                  <a:schemeClr val="tx1"/>
                </a:solidFill>
                <a:effectLst/>
                <a:latin typeface="Roboto" panose="02000000000000000000" pitchFamily="2" charset="0"/>
              </a:rPr>
              <a:t>Although Kerberos is found everywhere in the digital world, it is employed heavily on secure systems that depend on reliable auditing and authentication features. </a:t>
            </a:r>
            <a:endParaRPr lang="en-GB" sz="1800" i="0" dirty="0">
              <a:solidFill>
                <a:srgbClr val="000000"/>
              </a:solidFill>
              <a:effectLst/>
              <a:latin typeface="Roboto" panose="02000000000000000000" pitchFamily="2" charset="0"/>
              <a:ea typeface="Roboto" panose="02000000000000000000" pitchFamily="2" charset="0"/>
            </a:endParaRPr>
          </a:p>
          <a:p>
            <a:pPr algn="just">
              <a:buClr>
                <a:srgbClr val="FF0000"/>
              </a:buClr>
              <a:buFont typeface="Wingdings" panose="05000000000000000000" pitchFamily="2" charset="2"/>
              <a:buChar char="Ø"/>
            </a:pPr>
            <a:r>
              <a:rPr lang="en-GB" sz="1800" b="1" i="0" u="sng" dirty="0">
                <a:solidFill>
                  <a:srgbClr val="000000"/>
                </a:solidFill>
                <a:effectLst/>
                <a:latin typeface="Roboto" panose="02000000000000000000" pitchFamily="2" charset="0"/>
                <a:ea typeface="Roboto" panose="02000000000000000000" pitchFamily="2" charset="0"/>
              </a:rPr>
              <a:t>Microsoft</a:t>
            </a:r>
            <a:endParaRPr lang="en-GB" sz="1800" b="1" i="0" u="sng" dirty="0">
              <a:solidFill>
                <a:srgbClr val="FF0000"/>
              </a:solidFill>
              <a:effectLst/>
              <a:latin typeface="Roboto" panose="02000000000000000000" pitchFamily="2" charset="0"/>
              <a:ea typeface="Roboto" panose="02000000000000000000" pitchFamily="2" charset="0"/>
            </a:endParaRPr>
          </a:p>
          <a:p>
            <a:pPr lvl="1" algn="just">
              <a:buClr>
                <a:srgbClr val="FF0000"/>
              </a:buClr>
            </a:pPr>
            <a:r>
              <a:rPr lang="en-GB" sz="1800" i="0" dirty="0">
                <a:solidFill>
                  <a:srgbClr val="000000"/>
                </a:solidFill>
                <a:effectLst/>
                <a:latin typeface="Roboto" panose="02000000000000000000" pitchFamily="2" charset="0"/>
                <a:ea typeface="Roboto" panose="02000000000000000000" pitchFamily="2" charset="0"/>
              </a:rPr>
              <a:t>Perhaps the most widely know products which use Kerberos, are Microsoft Windows and Microsoft Active Directory. </a:t>
            </a:r>
          </a:p>
          <a:p>
            <a:pPr lvl="1" algn="just">
              <a:buClr>
                <a:srgbClr val="FF0000"/>
              </a:buClr>
            </a:pPr>
            <a:r>
              <a:rPr lang="en-GB" sz="1800" i="0" dirty="0">
                <a:solidFill>
                  <a:srgbClr val="000000"/>
                </a:solidFill>
                <a:effectLst/>
                <a:latin typeface="Roboto" panose="02000000000000000000" pitchFamily="2" charset="0"/>
                <a:ea typeface="Roboto" panose="02000000000000000000" pitchFamily="2" charset="0"/>
              </a:rPr>
              <a:t>In a Microsoft network/domain, users authenticate using the Kerberos protocol when they logon to their Windows workstation. </a:t>
            </a:r>
          </a:p>
          <a:p>
            <a:pPr lvl="1" algn="just">
              <a:buClr>
                <a:srgbClr val="FF0000"/>
              </a:buClr>
            </a:pPr>
            <a:r>
              <a:rPr lang="en-GB" sz="1800" i="0" dirty="0">
                <a:solidFill>
                  <a:srgbClr val="000000"/>
                </a:solidFill>
                <a:effectLst/>
                <a:latin typeface="Roboto" panose="02000000000000000000" pitchFamily="2" charset="0"/>
                <a:ea typeface="Roboto" panose="02000000000000000000" pitchFamily="2" charset="0"/>
              </a:rPr>
              <a:t>The credentials issued during this logon can easily be re-used to authenticate the user to various Kerberos-enabled applications, thereby giving them a secure single sign-on experience. They only have to authenticate once when they logon to their workstation. </a:t>
            </a:r>
          </a:p>
          <a:p>
            <a:pPr lvl="1" algn="just">
              <a:buClr>
                <a:srgbClr val="FF0000"/>
              </a:buClr>
            </a:pPr>
            <a:r>
              <a:rPr lang="en-GB" sz="1800" i="0" dirty="0">
                <a:solidFill>
                  <a:srgbClr val="000000"/>
                </a:solidFill>
                <a:effectLst/>
                <a:latin typeface="Roboto" panose="02000000000000000000" pitchFamily="2" charset="0"/>
                <a:ea typeface="Roboto" panose="02000000000000000000" pitchFamily="2" charset="0"/>
              </a:rPr>
              <a:t>The </a:t>
            </a:r>
            <a:r>
              <a:rPr lang="en-GB" sz="1800" i="0" dirty="0" err="1">
                <a:solidFill>
                  <a:srgbClr val="000000"/>
                </a:solidFill>
                <a:effectLst/>
                <a:latin typeface="Roboto" panose="02000000000000000000" pitchFamily="2" charset="0"/>
                <a:ea typeface="Roboto" panose="02000000000000000000" pitchFamily="2" charset="0"/>
              </a:rPr>
              <a:t>CyberSafe</a:t>
            </a:r>
            <a:r>
              <a:rPr lang="en-GB" sz="1800" i="0" dirty="0">
                <a:solidFill>
                  <a:srgbClr val="000000"/>
                </a:solidFill>
                <a:effectLst/>
                <a:latin typeface="Roboto" panose="02000000000000000000" pitchFamily="2" charset="0"/>
                <a:ea typeface="Roboto" panose="02000000000000000000" pitchFamily="2" charset="0"/>
              </a:rPr>
              <a:t> </a:t>
            </a:r>
            <a:r>
              <a:rPr lang="en-GB" sz="1800" i="0" dirty="0" err="1">
                <a:solidFill>
                  <a:srgbClr val="000000"/>
                </a:solidFill>
                <a:effectLst/>
                <a:latin typeface="Roboto" panose="02000000000000000000" pitchFamily="2" charset="0"/>
                <a:ea typeface="Roboto" panose="02000000000000000000" pitchFamily="2" charset="0"/>
              </a:rPr>
              <a:t>TrustBroker</a:t>
            </a:r>
            <a:r>
              <a:rPr lang="en-GB" sz="1800" i="0" dirty="0">
                <a:solidFill>
                  <a:srgbClr val="000000"/>
                </a:solidFill>
                <a:effectLst/>
                <a:latin typeface="Roboto" panose="02000000000000000000" pitchFamily="2" charset="0"/>
                <a:ea typeface="Roboto" panose="02000000000000000000" pitchFamily="2" charset="0"/>
              </a:rPr>
              <a:t> products are designed to allow applications to use the Kerberos protocol, and to benefit from an existing Active Directory infrastructure, implementing secure single sign-on, reduced sign-on or common authentication.</a:t>
            </a:r>
          </a:p>
          <a:p>
            <a:endParaRPr lang="en-IN" dirty="0"/>
          </a:p>
        </p:txBody>
      </p:sp>
    </p:spTree>
    <p:extLst>
      <p:ext uri="{BB962C8B-B14F-4D97-AF65-F5344CB8AC3E}">
        <p14:creationId xmlns:p14="http://schemas.microsoft.com/office/powerpoint/2010/main" val="6364984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9C1FB36-2B99-4B34-8813-58A0EEA05214}"/>
              </a:ext>
            </a:extLst>
          </p:cNvPr>
          <p:cNvSpPr>
            <a:spLocks noGrp="1"/>
          </p:cNvSpPr>
          <p:nvPr>
            <p:ph idx="1"/>
          </p:nvPr>
        </p:nvSpPr>
        <p:spPr>
          <a:xfrm>
            <a:off x="581192" y="532660"/>
            <a:ext cx="11029615" cy="6826928"/>
          </a:xfrm>
        </p:spPr>
        <p:txBody>
          <a:bodyPr/>
          <a:lstStyle/>
          <a:p>
            <a:pPr lvl="1" algn="just">
              <a:buClr>
                <a:srgbClr val="FF0000"/>
              </a:buClr>
            </a:pPr>
            <a:r>
              <a:rPr lang="en-GB" sz="1800" i="0" dirty="0">
                <a:solidFill>
                  <a:srgbClr val="000000"/>
                </a:solidFill>
                <a:effectLst/>
                <a:latin typeface="Roboto" panose="02000000000000000000" pitchFamily="2" charset="0"/>
                <a:ea typeface="Roboto" panose="02000000000000000000" pitchFamily="2" charset="0"/>
              </a:rPr>
              <a:t>The Microsoft XBOX also uses the Kerberos protocol to authenticate users to the Microsoft XBOX Live services on the Internet.</a:t>
            </a:r>
          </a:p>
          <a:p>
            <a:pPr algn="just">
              <a:buClr>
                <a:srgbClr val="FF0000"/>
              </a:buClr>
              <a:buFont typeface="Wingdings" panose="05000000000000000000" pitchFamily="2" charset="2"/>
              <a:buChar char="Ø"/>
            </a:pPr>
            <a:r>
              <a:rPr lang="en-GB" sz="1800" b="1" i="0" u="sng" dirty="0">
                <a:solidFill>
                  <a:srgbClr val="000000"/>
                </a:solidFill>
                <a:effectLst/>
                <a:latin typeface="Roboto" panose="02000000000000000000" pitchFamily="2" charset="0"/>
                <a:ea typeface="Roboto" panose="02000000000000000000" pitchFamily="2" charset="0"/>
              </a:rPr>
              <a:t>SAP</a:t>
            </a:r>
            <a:endParaRPr lang="en-GB" sz="1800" b="1" i="0" u="sng" dirty="0">
              <a:solidFill>
                <a:srgbClr val="FF0000"/>
              </a:solidFill>
              <a:effectLst/>
              <a:latin typeface="Roboto" panose="02000000000000000000" pitchFamily="2" charset="0"/>
              <a:ea typeface="Roboto" panose="02000000000000000000" pitchFamily="2" charset="0"/>
            </a:endParaRPr>
          </a:p>
          <a:p>
            <a:pPr lvl="1" algn="just">
              <a:buClr>
                <a:srgbClr val="FF0000"/>
              </a:buClr>
            </a:pPr>
            <a:r>
              <a:rPr lang="en-GB" sz="1800" i="0" dirty="0">
                <a:solidFill>
                  <a:srgbClr val="000000"/>
                </a:solidFill>
                <a:effectLst/>
                <a:latin typeface="Roboto" panose="02000000000000000000" pitchFamily="2" charset="0"/>
                <a:ea typeface="Roboto" panose="02000000000000000000" pitchFamily="2" charset="0"/>
              </a:rPr>
              <a:t>Some of the licensed software from SAP includes an implementation of Kerberos (based on an old MIT open source release). </a:t>
            </a:r>
          </a:p>
          <a:p>
            <a:pPr lvl="1" algn="just">
              <a:buClr>
                <a:srgbClr val="FF0000"/>
              </a:buClr>
            </a:pPr>
            <a:r>
              <a:rPr lang="en-GB" sz="1800" i="0" dirty="0">
                <a:solidFill>
                  <a:srgbClr val="000000"/>
                </a:solidFill>
                <a:effectLst/>
                <a:latin typeface="Roboto" panose="02000000000000000000" pitchFamily="2" charset="0"/>
                <a:ea typeface="Roboto" panose="02000000000000000000" pitchFamily="2" charset="0"/>
              </a:rPr>
              <a:t>They have modified certain aspects of the protocol to control how it is used by their customers for licensing reasons. </a:t>
            </a:r>
          </a:p>
          <a:p>
            <a:pPr lvl="1" algn="just">
              <a:buClr>
                <a:srgbClr val="FF0000"/>
              </a:buClr>
            </a:pPr>
            <a:r>
              <a:rPr lang="en-GB" sz="1800" i="0" dirty="0">
                <a:solidFill>
                  <a:srgbClr val="000000"/>
                </a:solidFill>
                <a:effectLst/>
                <a:latin typeface="Roboto" panose="02000000000000000000" pitchFamily="2" charset="0"/>
                <a:ea typeface="Roboto" panose="02000000000000000000" pitchFamily="2" charset="0"/>
              </a:rPr>
              <a:t>When using </a:t>
            </a:r>
            <a:r>
              <a:rPr lang="en-GB" sz="1800" i="0" dirty="0" err="1">
                <a:solidFill>
                  <a:srgbClr val="000000"/>
                </a:solidFill>
                <a:effectLst/>
                <a:latin typeface="Roboto" panose="02000000000000000000" pitchFamily="2" charset="0"/>
                <a:ea typeface="Roboto" panose="02000000000000000000" pitchFamily="2" charset="0"/>
              </a:rPr>
              <a:t>TrustBroker</a:t>
            </a:r>
            <a:r>
              <a:rPr lang="en-GB" sz="1800" i="0" dirty="0">
                <a:solidFill>
                  <a:srgbClr val="000000"/>
                </a:solidFill>
                <a:effectLst/>
                <a:latin typeface="Roboto" panose="02000000000000000000" pitchFamily="2" charset="0"/>
                <a:ea typeface="Roboto" panose="02000000000000000000" pitchFamily="2" charset="0"/>
              </a:rPr>
              <a:t> products with SAP applications, there are no interoperability limitations or proprietary changes made to the protocol, and the </a:t>
            </a:r>
            <a:r>
              <a:rPr lang="en-GB" sz="1800" i="0" dirty="0" err="1">
                <a:solidFill>
                  <a:srgbClr val="000000"/>
                </a:solidFill>
                <a:effectLst/>
                <a:latin typeface="Roboto" panose="02000000000000000000" pitchFamily="2" charset="0"/>
                <a:ea typeface="Roboto" panose="02000000000000000000" pitchFamily="2" charset="0"/>
              </a:rPr>
              <a:t>TrustBroker</a:t>
            </a:r>
            <a:r>
              <a:rPr lang="en-GB" sz="1800" i="0" dirty="0">
                <a:solidFill>
                  <a:srgbClr val="000000"/>
                </a:solidFill>
                <a:effectLst/>
                <a:latin typeface="Roboto" panose="02000000000000000000" pitchFamily="2" charset="0"/>
                <a:ea typeface="Roboto" panose="02000000000000000000" pitchFamily="2" charset="0"/>
              </a:rPr>
              <a:t> products can be used to implement a wider range of </a:t>
            </a:r>
            <a:r>
              <a:rPr lang="en-GB" sz="1800" i="0" u="none" strike="noStrike" dirty="0">
                <a:solidFill>
                  <a:schemeClr val="tx1"/>
                </a:solidFill>
                <a:effectLst/>
                <a:latin typeface="Roboto" panose="02000000000000000000" pitchFamily="2" charset="0"/>
                <a:ea typeface="Roboto" panose="02000000000000000000" pitchFamily="2" charset="0"/>
              </a:rPr>
              <a:t>security solutions</a:t>
            </a:r>
            <a:r>
              <a:rPr lang="en-GB" sz="1800" i="0" dirty="0">
                <a:solidFill>
                  <a:schemeClr val="tx1"/>
                </a:solidFill>
                <a:effectLst/>
                <a:latin typeface="Roboto" panose="02000000000000000000" pitchFamily="2" charset="0"/>
                <a:ea typeface="Roboto" panose="02000000000000000000" pitchFamily="2" charset="0"/>
              </a:rPr>
              <a:t>, with SAP business applications. </a:t>
            </a:r>
          </a:p>
          <a:p>
            <a:pPr lvl="1" algn="just">
              <a:buClr>
                <a:srgbClr val="FF0000"/>
              </a:buClr>
            </a:pPr>
            <a:r>
              <a:rPr lang="en-GB" sz="1800" i="0" dirty="0">
                <a:solidFill>
                  <a:srgbClr val="000000"/>
                </a:solidFill>
                <a:effectLst/>
                <a:latin typeface="Roboto" panose="02000000000000000000" pitchFamily="2" charset="0"/>
                <a:ea typeface="Roboto" panose="02000000000000000000" pitchFamily="2" charset="0"/>
              </a:rPr>
              <a:t>Many customers are choosing the </a:t>
            </a:r>
            <a:r>
              <a:rPr lang="en-GB" sz="1800" i="0" dirty="0" err="1">
                <a:solidFill>
                  <a:srgbClr val="000000"/>
                </a:solidFill>
                <a:effectLst/>
                <a:latin typeface="Roboto" panose="02000000000000000000" pitchFamily="2" charset="0"/>
                <a:ea typeface="Roboto" panose="02000000000000000000" pitchFamily="2" charset="0"/>
              </a:rPr>
              <a:t>CyberSafe</a:t>
            </a:r>
            <a:r>
              <a:rPr lang="en-GB" sz="1800" i="0" dirty="0">
                <a:solidFill>
                  <a:srgbClr val="000000"/>
                </a:solidFill>
                <a:effectLst/>
                <a:latin typeface="Roboto" panose="02000000000000000000" pitchFamily="2" charset="0"/>
                <a:ea typeface="Roboto" panose="02000000000000000000" pitchFamily="2" charset="0"/>
              </a:rPr>
              <a:t> </a:t>
            </a:r>
            <a:r>
              <a:rPr lang="en-GB" sz="1800" i="0" dirty="0" err="1">
                <a:solidFill>
                  <a:srgbClr val="000000"/>
                </a:solidFill>
                <a:effectLst/>
                <a:latin typeface="Roboto" panose="02000000000000000000" pitchFamily="2" charset="0"/>
                <a:ea typeface="Roboto" panose="02000000000000000000" pitchFamily="2" charset="0"/>
              </a:rPr>
              <a:t>TrustBroker</a:t>
            </a:r>
            <a:r>
              <a:rPr lang="en-GB" sz="1800" i="0" dirty="0">
                <a:solidFill>
                  <a:srgbClr val="000000"/>
                </a:solidFill>
                <a:effectLst/>
                <a:latin typeface="Roboto" panose="02000000000000000000" pitchFamily="2" charset="0"/>
                <a:ea typeface="Roboto" panose="02000000000000000000" pitchFamily="2" charset="0"/>
              </a:rPr>
              <a:t> products for use with their SAP business applications, instead of using the Kerberos functionality included with software from SAP.</a:t>
            </a:r>
          </a:p>
          <a:p>
            <a:pPr algn="just">
              <a:buClr>
                <a:srgbClr val="FF0000"/>
              </a:buClr>
              <a:buFont typeface="Wingdings" panose="05000000000000000000" pitchFamily="2" charset="2"/>
              <a:buChar char="Ø"/>
            </a:pPr>
            <a:r>
              <a:rPr lang="en-GB" sz="1800" b="0" i="0" dirty="0">
                <a:solidFill>
                  <a:schemeClr val="tx1"/>
                </a:solidFill>
                <a:effectLst/>
                <a:latin typeface="Roboto" panose="02000000000000000000" pitchFamily="2" charset="0"/>
                <a:ea typeface="Roboto" panose="02000000000000000000" pitchFamily="2" charset="0"/>
              </a:rPr>
              <a:t>It's also an alternative authentication system to </a:t>
            </a:r>
            <a:r>
              <a:rPr lang="en-IN" sz="1800" i="0" dirty="0">
                <a:solidFill>
                  <a:srgbClr val="202124"/>
                </a:solidFill>
                <a:effectLst/>
                <a:latin typeface="Roboto" panose="02000000000000000000" pitchFamily="2" charset="0"/>
                <a:ea typeface="Roboto" panose="02000000000000000000" pitchFamily="2" charset="0"/>
              </a:rPr>
              <a:t>Secure Shell(</a:t>
            </a:r>
            <a:r>
              <a:rPr lang="en-GB" sz="1800" b="0" i="0" dirty="0">
                <a:solidFill>
                  <a:schemeClr val="tx1"/>
                </a:solidFill>
                <a:effectLst/>
                <a:latin typeface="Roboto" panose="02000000000000000000" pitchFamily="2" charset="0"/>
                <a:ea typeface="Roboto" panose="02000000000000000000" pitchFamily="2" charset="0"/>
              </a:rPr>
              <a:t>SSH), </a:t>
            </a:r>
            <a:r>
              <a:rPr lang="en-IN" sz="1800" i="0" dirty="0">
                <a:solidFill>
                  <a:srgbClr val="202124"/>
                </a:solidFill>
                <a:effectLst/>
                <a:latin typeface="Roboto" panose="02000000000000000000" pitchFamily="2" charset="0"/>
                <a:ea typeface="Roboto" panose="02000000000000000000" pitchFamily="2" charset="0"/>
              </a:rPr>
              <a:t>Post Office Protocol (POP)</a:t>
            </a:r>
            <a:r>
              <a:rPr lang="en-GB" sz="1800" b="0" i="0" dirty="0">
                <a:solidFill>
                  <a:schemeClr val="tx1"/>
                </a:solidFill>
                <a:effectLst/>
                <a:latin typeface="Roboto" panose="02000000000000000000" pitchFamily="2" charset="0"/>
                <a:ea typeface="Roboto" panose="02000000000000000000" pitchFamily="2" charset="0"/>
              </a:rPr>
              <a:t>, and </a:t>
            </a:r>
            <a:r>
              <a:rPr lang="en-IN" sz="1800" b="0" i="0" dirty="0">
                <a:solidFill>
                  <a:srgbClr val="202124"/>
                </a:solidFill>
                <a:effectLst/>
                <a:latin typeface="Roboto" panose="02000000000000000000" pitchFamily="2" charset="0"/>
                <a:ea typeface="Roboto" panose="02000000000000000000" pitchFamily="2" charset="0"/>
              </a:rPr>
              <a:t>Simple Mail Transfer Protocol(</a:t>
            </a:r>
            <a:r>
              <a:rPr lang="en-GB" sz="1800" b="0" i="0" dirty="0">
                <a:solidFill>
                  <a:schemeClr val="tx1"/>
                </a:solidFill>
                <a:effectLst/>
                <a:latin typeface="Roboto" panose="02000000000000000000" pitchFamily="2" charset="0"/>
                <a:ea typeface="Roboto" panose="02000000000000000000" pitchFamily="2" charset="0"/>
              </a:rPr>
              <a:t>SMTP)</a:t>
            </a:r>
            <a:endParaRPr lang="en-GB" sz="1800" i="0" dirty="0">
              <a:solidFill>
                <a:srgbClr val="000000"/>
              </a:solidFill>
              <a:effectLst/>
              <a:latin typeface="Roboto" panose="02000000000000000000" pitchFamily="2" charset="0"/>
              <a:ea typeface="Roboto" panose="02000000000000000000" pitchFamily="2" charset="0"/>
            </a:endParaRPr>
          </a:p>
          <a:p>
            <a:endParaRPr lang="en-IN" dirty="0"/>
          </a:p>
        </p:txBody>
      </p:sp>
    </p:spTree>
    <p:extLst>
      <p:ext uri="{BB962C8B-B14F-4D97-AF65-F5344CB8AC3E}">
        <p14:creationId xmlns:p14="http://schemas.microsoft.com/office/powerpoint/2010/main" val="26954157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2C5AF1-B6F0-4691-9E2A-C1584B79101B}"/>
              </a:ext>
            </a:extLst>
          </p:cNvPr>
          <p:cNvSpPr>
            <a:spLocks noGrp="1"/>
          </p:cNvSpPr>
          <p:nvPr>
            <p:ph idx="1"/>
          </p:nvPr>
        </p:nvSpPr>
        <p:spPr>
          <a:xfrm>
            <a:off x="581192" y="2340863"/>
            <a:ext cx="11029615" cy="4681373"/>
          </a:xfrm>
        </p:spPr>
        <p:txBody>
          <a:bodyPr>
            <a:normAutofit/>
          </a:bodyPr>
          <a:lstStyle/>
          <a:p>
            <a:pPr marL="0" indent="0" algn="just" fontAlgn="base">
              <a:buNone/>
            </a:pPr>
            <a:r>
              <a:rPr lang="en-GB" sz="1800" b="1" i="0" u="sng" strike="noStrike" dirty="0">
                <a:solidFill>
                  <a:schemeClr val="tx1"/>
                </a:solidFill>
                <a:effectLst/>
                <a:latin typeface="Roboto" panose="02000000000000000000" pitchFamily="2" charset="0"/>
                <a:ea typeface="Roboto" panose="02000000000000000000" pitchFamily="2" charset="0"/>
              </a:rPr>
              <a:t>SECURE SOCKET LAYER (SSL)</a:t>
            </a:r>
            <a:r>
              <a:rPr lang="en-GB" sz="1800" b="1" i="0" u="sng" dirty="0">
                <a:solidFill>
                  <a:schemeClr val="tx1"/>
                </a:solidFill>
                <a:effectLst/>
                <a:latin typeface="Roboto" panose="02000000000000000000" pitchFamily="2" charset="0"/>
                <a:ea typeface="Roboto" panose="02000000000000000000" pitchFamily="2" charset="0"/>
              </a:rPr>
              <a:t> </a:t>
            </a:r>
            <a:r>
              <a:rPr lang="en-GB" sz="1800" b="1" i="0" dirty="0">
                <a:solidFill>
                  <a:schemeClr val="tx1"/>
                </a:solidFill>
                <a:effectLst/>
                <a:latin typeface="Roboto" panose="02000000000000000000" pitchFamily="2" charset="0"/>
                <a:ea typeface="Roboto" panose="02000000000000000000" pitchFamily="2" charset="0"/>
              </a:rPr>
              <a:t>: </a:t>
            </a:r>
          </a:p>
          <a:p>
            <a:pPr algn="just" fontAlgn="base">
              <a:buClr>
                <a:srgbClr val="FF0000"/>
              </a:buClr>
            </a:pPr>
            <a:r>
              <a:rPr lang="en-GB" sz="1800" b="0" i="0" dirty="0">
                <a:solidFill>
                  <a:schemeClr val="tx1"/>
                </a:solidFill>
                <a:effectLst/>
                <a:latin typeface="Roboto" panose="02000000000000000000" pitchFamily="2" charset="0"/>
                <a:ea typeface="Roboto" panose="02000000000000000000" pitchFamily="2" charset="0"/>
              </a:rPr>
              <a:t>SSL stands for Secure Sockets Layer and, in short, it's the standard technology for keeping an internet connection secure and safeguarding any sensitive data that is being sent between two systems, preventing criminals from reading and modifying any information transferred, including potential personal details. </a:t>
            </a:r>
            <a:endParaRPr lang="en-GB" sz="1800" b="1" i="0" dirty="0">
              <a:solidFill>
                <a:schemeClr val="tx1"/>
              </a:solidFill>
              <a:effectLst/>
              <a:latin typeface="Roboto" panose="02000000000000000000" pitchFamily="2" charset="0"/>
              <a:ea typeface="Roboto" panose="02000000000000000000" pitchFamily="2" charset="0"/>
            </a:endParaRPr>
          </a:p>
          <a:p>
            <a:pPr algn="just" fontAlgn="base">
              <a:buClr>
                <a:srgbClr val="FF0000"/>
              </a:buClr>
            </a:pPr>
            <a:r>
              <a:rPr lang="en-GB" sz="1800" b="0" i="0" dirty="0">
                <a:solidFill>
                  <a:schemeClr val="tx1"/>
                </a:solidFill>
                <a:effectLst/>
                <a:latin typeface="Roboto" panose="02000000000000000000" pitchFamily="2" charset="0"/>
                <a:ea typeface="Roboto" panose="02000000000000000000" pitchFamily="2" charset="0"/>
              </a:rPr>
              <a:t>SSL is an encryption protocol which gives secure transmission in a non-secure network. </a:t>
            </a:r>
          </a:p>
          <a:p>
            <a:pPr algn="just" fontAlgn="base">
              <a:buClr>
                <a:srgbClr val="FF0000"/>
              </a:buClr>
            </a:pPr>
            <a:r>
              <a:rPr lang="en-GB" sz="1800" b="0" i="0" dirty="0">
                <a:solidFill>
                  <a:schemeClr val="tx1"/>
                </a:solidFill>
                <a:effectLst/>
                <a:latin typeface="Roboto" panose="02000000000000000000" pitchFamily="2" charset="0"/>
                <a:ea typeface="Roboto" panose="02000000000000000000" pitchFamily="2" charset="0"/>
              </a:rPr>
              <a:t>SSL requires a certificate and works on the </a:t>
            </a:r>
            <a:r>
              <a:rPr lang="en-GB" sz="1800" b="0" i="0" u="none" strike="noStrike" dirty="0">
                <a:solidFill>
                  <a:schemeClr val="tx1"/>
                </a:solidFill>
                <a:effectLst/>
                <a:latin typeface="Roboto" panose="02000000000000000000" pitchFamily="2" charset="0"/>
                <a:ea typeface="Roboto" panose="02000000000000000000" pitchFamily="2" charset="0"/>
              </a:rPr>
              <a:t>public key encryption</a:t>
            </a:r>
            <a:r>
              <a:rPr lang="en-GB" sz="1800" b="0" i="0" dirty="0">
                <a:solidFill>
                  <a:schemeClr val="tx1"/>
                </a:solidFill>
                <a:effectLst/>
                <a:latin typeface="Roboto" panose="02000000000000000000" pitchFamily="2" charset="0"/>
                <a:ea typeface="Roboto" panose="02000000000000000000" pitchFamily="2" charset="0"/>
              </a:rPr>
              <a:t>. </a:t>
            </a:r>
          </a:p>
          <a:p>
            <a:pPr algn="just" fontAlgn="base">
              <a:buClr>
                <a:srgbClr val="FF0000"/>
              </a:buClr>
            </a:pPr>
            <a:r>
              <a:rPr lang="en-GB" sz="1800" b="0" i="0" dirty="0">
                <a:solidFill>
                  <a:schemeClr val="tx1"/>
                </a:solidFill>
                <a:effectLst/>
                <a:latin typeface="Roboto" panose="02000000000000000000" pitchFamily="2" charset="0"/>
                <a:ea typeface="Roboto" panose="02000000000000000000" pitchFamily="2" charset="0"/>
              </a:rPr>
              <a:t>SSL does not use any port directly, it works on TCP protocol and uses any port over </a:t>
            </a:r>
            <a:r>
              <a:rPr lang="en-GB" sz="1800" b="0" i="0" u="none" strike="noStrike" dirty="0">
                <a:solidFill>
                  <a:schemeClr val="tx1"/>
                </a:solidFill>
                <a:effectLst/>
                <a:latin typeface="Roboto" panose="02000000000000000000" pitchFamily="2" charset="0"/>
                <a:ea typeface="Roboto" panose="02000000000000000000" pitchFamily="2" charset="0"/>
              </a:rPr>
              <a:t>TCP</a:t>
            </a:r>
            <a:r>
              <a:rPr lang="en-GB" sz="1800" b="0" i="0" dirty="0">
                <a:solidFill>
                  <a:schemeClr val="tx1"/>
                </a:solidFill>
                <a:effectLst/>
                <a:latin typeface="Roboto" panose="02000000000000000000" pitchFamily="2" charset="0"/>
                <a:ea typeface="Roboto" panose="02000000000000000000" pitchFamily="2" charset="0"/>
              </a:rPr>
              <a:t>. </a:t>
            </a:r>
          </a:p>
          <a:p>
            <a:pPr algn="just" fontAlgn="base">
              <a:buClr>
                <a:srgbClr val="FF0000"/>
              </a:buClr>
            </a:pPr>
            <a:r>
              <a:rPr lang="en-GB" sz="1800" b="0" i="0" dirty="0">
                <a:solidFill>
                  <a:schemeClr val="tx1"/>
                </a:solidFill>
                <a:effectLst/>
                <a:latin typeface="Roboto" panose="02000000000000000000" pitchFamily="2" charset="0"/>
                <a:ea typeface="Roboto" panose="02000000000000000000" pitchFamily="2" charset="0"/>
              </a:rPr>
              <a:t>SSL is implemented in different applications of networked environment such as web browsing, messaging, emails and other protocols like </a:t>
            </a:r>
            <a:r>
              <a:rPr lang="en-GB" sz="1800" b="0" i="0" u="none" strike="noStrike" dirty="0">
                <a:solidFill>
                  <a:schemeClr val="tx1"/>
                </a:solidFill>
                <a:effectLst/>
                <a:latin typeface="Roboto" panose="02000000000000000000" pitchFamily="2" charset="0"/>
                <a:ea typeface="Roboto" panose="02000000000000000000" pitchFamily="2" charset="0"/>
              </a:rPr>
              <a:t>FTP</a:t>
            </a:r>
            <a:r>
              <a:rPr lang="en-GB" sz="1800" b="0" i="0" dirty="0">
                <a:solidFill>
                  <a:schemeClr val="tx1"/>
                </a:solidFill>
                <a:effectLst/>
                <a:latin typeface="Roboto" panose="02000000000000000000" pitchFamily="2" charset="0"/>
                <a:ea typeface="Roboto" panose="02000000000000000000" pitchFamily="2" charset="0"/>
              </a:rPr>
              <a:t>.</a:t>
            </a:r>
          </a:p>
          <a:p>
            <a:endParaRPr lang="en-IN" dirty="0"/>
          </a:p>
        </p:txBody>
      </p:sp>
      <p:sp>
        <p:nvSpPr>
          <p:cNvPr id="4" name="Title 1">
            <a:extLst>
              <a:ext uri="{FF2B5EF4-FFF2-40B4-BE49-F238E27FC236}">
                <a16:creationId xmlns:a16="http://schemas.microsoft.com/office/drawing/2014/main" id="{8197F3F6-D941-4F96-A2DD-0E531B96A025}"/>
              </a:ext>
            </a:extLst>
          </p:cNvPr>
          <p:cNvSpPr>
            <a:spLocks noGrp="1"/>
          </p:cNvSpPr>
          <p:nvPr>
            <p:ph type="title"/>
          </p:nvPr>
        </p:nvSpPr>
        <p:spPr>
          <a:xfrm>
            <a:off x="581025" y="701675"/>
            <a:ext cx="11029950" cy="1189038"/>
          </a:xfrm>
        </p:spPr>
        <p:txBody>
          <a:bodyPr>
            <a:normAutofit/>
          </a:bodyPr>
          <a:lstStyle/>
          <a:p>
            <a:pPr algn="ctr"/>
            <a:r>
              <a:rPr lang="en-GB" sz="3600" u="sng" dirty="0"/>
              <a:t>KERBEROS vs SSL</a:t>
            </a:r>
            <a:endParaRPr lang="en-IN" sz="3600" u="sng" dirty="0"/>
          </a:p>
        </p:txBody>
      </p:sp>
    </p:spTree>
    <p:extLst>
      <p:ext uri="{BB962C8B-B14F-4D97-AF65-F5344CB8AC3E}">
        <p14:creationId xmlns:p14="http://schemas.microsoft.com/office/powerpoint/2010/main" val="35294477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42931-F6AF-4BA3-A8E0-1136F7E7CFAC}"/>
              </a:ext>
            </a:extLst>
          </p:cNvPr>
          <p:cNvSpPr>
            <a:spLocks noGrp="1"/>
          </p:cNvSpPr>
          <p:nvPr>
            <p:ph type="title"/>
          </p:nvPr>
        </p:nvSpPr>
        <p:spPr/>
        <p:txBody>
          <a:bodyPr>
            <a:normAutofit/>
          </a:bodyPr>
          <a:lstStyle/>
          <a:p>
            <a:pPr algn="ctr"/>
            <a:r>
              <a:rPr lang="en-GB" sz="3600" u="sng" dirty="0"/>
              <a:t>KERBEROS vs SSL</a:t>
            </a:r>
            <a:endParaRPr lang="en-IN" sz="3600" u="sng" dirty="0"/>
          </a:p>
        </p:txBody>
      </p:sp>
      <p:sp>
        <p:nvSpPr>
          <p:cNvPr id="3" name="Text Placeholder 2">
            <a:extLst>
              <a:ext uri="{FF2B5EF4-FFF2-40B4-BE49-F238E27FC236}">
                <a16:creationId xmlns:a16="http://schemas.microsoft.com/office/drawing/2014/main" id="{8136D5C8-39B8-41BA-8198-862A387C5D29}"/>
              </a:ext>
            </a:extLst>
          </p:cNvPr>
          <p:cNvSpPr>
            <a:spLocks noGrp="1"/>
          </p:cNvSpPr>
          <p:nvPr>
            <p:ph type="body" idx="1"/>
          </p:nvPr>
        </p:nvSpPr>
        <p:spPr>
          <a:xfrm>
            <a:off x="581192" y="1735467"/>
            <a:ext cx="5194769" cy="557784"/>
          </a:xfrm>
        </p:spPr>
        <p:txBody>
          <a:bodyPr/>
          <a:lstStyle/>
          <a:p>
            <a:pPr algn="ctr"/>
            <a:r>
              <a:rPr lang="en-GB" b="1" u="sng" dirty="0"/>
              <a:t>KERBEROS</a:t>
            </a:r>
            <a:endParaRPr lang="en-IN" b="1" u="sng" dirty="0"/>
          </a:p>
        </p:txBody>
      </p:sp>
      <p:sp>
        <p:nvSpPr>
          <p:cNvPr id="4" name="Content Placeholder 3">
            <a:extLst>
              <a:ext uri="{FF2B5EF4-FFF2-40B4-BE49-F238E27FC236}">
                <a16:creationId xmlns:a16="http://schemas.microsoft.com/office/drawing/2014/main" id="{03D089B8-EFA6-400E-9ED9-C3710667C063}"/>
              </a:ext>
            </a:extLst>
          </p:cNvPr>
          <p:cNvSpPr>
            <a:spLocks noGrp="1"/>
          </p:cNvSpPr>
          <p:nvPr>
            <p:ph sz="half" idx="2"/>
          </p:nvPr>
        </p:nvSpPr>
        <p:spPr>
          <a:xfrm>
            <a:off x="643339" y="2424015"/>
            <a:ext cx="5194766" cy="4132144"/>
          </a:xfrm>
        </p:spPr>
        <p:txBody>
          <a:bodyPr>
            <a:normAutofit/>
          </a:bodyPr>
          <a:lstStyle/>
          <a:p>
            <a:pPr marL="342900" indent="-342900" algn="just">
              <a:buClrTx/>
              <a:buFont typeface="+mj-lt"/>
              <a:buAutoNum type="arabicPeriod"/>
            </a:pPr>
            <a:r>
              <a:rPr lang="en-GB" sz="1800" b="0" i="0" dirty="0">
                <a:solidFill>
                  <a:schemeClr val="tx1"/>
                </a:solidFill>
                <a:effectLst/>
                <a:latin typeface="Roboto" panose="02000000000000000000" pitchFamily="2" charset="0"/>
              </a:rPr>
              <a:t>Kerberos is an open source software and offers free services.</a:t>
            </a:r>
          </a:p>
          <a:p>
            <a:pPr marL="342900" indent="-342900" algn="just">
              <a:buClrTx/>
              <a:buFont typeface="+mj-lt"/>
              <a:buAutoNum type="arabicPeriod"/>
            </a:pPr>
            <a:r>
              <a:rPr lang="en-GB" sz="1800" b="0" i="0" dirty="0">
                <a:solidFill>
                  <a:schemeClr val="tx1"/>
                </a:solidFill>
                <a:effectLst/>
                <a:latin typeface="Roboto" panose="02000000000000000000" pitchFamily="2" charset="0"/>
              </a:rPr>
              <a:t>Kerberos is generally implemented in Microsoft products like Windows 2000, Windows XP and later windows.</a:t>
            </a:r>
          </a:p>
          <a:p>
            <a:pPr marL="342900" indent="-342900" algn="just">
              <a:buClrTx/>
              <a:buFont typeface="+mj-lt"/>
              <a:buAutoNum type="arabicPeriod"/>
            </a:pPr>
            <a:r>
              <a:rPr lang="en-GB" sz="1800" b="0" i="0" dirty="0">
                <a:solidFill>
                  <a:schemeClr val="tx1"/>
                </a:solidFill>
                <a:effectLst/>
                <a:latin typeface="Roboto" panose="02000000000000000000" pitchFamily="2" charset="0"/>
              </a:rPr>
              <a:t>Kerberos depends on a reliable third party.</a:t>
            </a:r>
            <a:endParaRPr lang="en-GB" sz="1800" dirty="0">
              <a:solidFill>
                <a:schemeClr val="tx1"/>
              </a:solidFill>
              <a:latin typeface="Roboto" panose="02000000000000000000" pitchFamily="2" charset="0"/>
            </a:endParaRPr>
          </a:p>
          <a:p>
            <a:pPr marL="342900" indent="-342900" algn="just">
              <a:buClrTx/>
              <a:buFont typeface="+mj-lt"/>
              <a:buAutoNum type="arabicPeriod"/>
            </a:pPr>
            <a:r>
              <a:rPr lang="en-GB" sz="1800" b="0" i="0" dirty="0">
                <a:solidFill>
                  <a:schemeClr val="tx1"/>
                </a:solidFill>
                <a:effectLst/>
                <a:latin typeface="Roboto" panose="02000000000000000000" pitchFamily="2" charset="0"/>
              </a:rPr>
              <a:t>Kerberos works on the private key encryption.</a:t>
            </a:r>
          </a:p>
          <a:p>
            <a:pPr marL="342900" indent="-342900" algn="just">
              <a:buClrTx/>
              <a:buFont typeface="+mj-lt"/>
              <a:buAutoNum type="arabicPeriod"/>
            </a:pPr>
            <a:r>
              <a:rPr lang="en-GB" sz="1800" b="0" i="0" dirty="0">
                <a:solidFill>
                  <a:schemeClr val="tx1"/>
                </a:solidFill>
                <a:effectLst/>
                <a:latin typeface="Roboto" panose="02000000000000000000" pitchFamily="2" charset="0"/>
              </a:rPr>
              <a:t>Kerberos is best suited for the WWW.</a:t>
            </a:r>
          </a:p>
          <a:p>
            <a:pPr marL="342900" indent="-342900" algn="just">
              <a:buClrTx/>
              <a:buFont typeface="+mj-lt"/>
              <a:buAutoNum type="arabicPeriod"/>
            </a:pPr>
            <a:r>
              <a:rPr lang="en-GB" sz="1800" b="0" i="0" dirty="0">
                <a:solidFill>
                  <a:schemeClr val="tx1"/>
                </a:solidFill>
                <a:effectLst/>
                <a:latin typeface="Roboto" panose="02000000000000000000" pitchFamily="2" charset="0"/>
              </a:rPr>
              <a:t>In Kerberos, key cancellation is achieved by disabling any user on authentication server.</a:t>
            </a:r>
            <a:endParaRPr lang="en-IN" sz="1800" dirty="0">
              <a:solidFill>
                <a:schemeClr val="tx1"/>
              </a:solidFill>
            </a:endParaRPr>
          </a:p>
        </p:txBody>
      </p:sp>
      <p:sp>
        <p:nvSpPr>
          <p:cNvPr id="5" name="Text Placeholder 4">
            <a:extLst>
              <a:ext uri="{FF2B5EF4-FFF2-40B4-BE49-F238E27FC236}">
                <a16:creationId xmlns:a16="http://schemas.microsoft.com/office/drawing/2014/main" id="{1D8FD05B-6571-4EA0-AF76-DBDA9CBC770A}"/>
              </a:ext>
            </a:extLst>
          </p:cNvPr>
          <p:cNvSpPr>
            <a:spLocks noGrp="1"/>
          </p:cNvSpPr>
          <p:nvPr>
            <p:ph type="body" sz="quarter" idx="3"/>
          </p:nvPr>
        </p:nvSpPr>
        <p:spPr>
          <a:xfrm>
            <a:off x="6416038" y="1739878"/>
            <a:ext cx="5194770" cy="553373"/>
          </a:xfrm>
        </p:spPr>
        <p:txBody>
          <a:bodyPr/>
          <a:lstStyle/>
          <a:p>
            <a:pPr algn="ctr"/>
            <a:r>
              <a:rPr lang="en-GB" b="1" u="sng" dirty="0"/>
              <a:t>SECURE SOCKET LAYER (SSL)</a:t>
            </a:r>
            <a:endParaRPr lang="en-IN" b="1" u="sng" dirty="0"/>
          </a:p>
        </p:txBody>
      </p:sp>
      <p:sp>
        <p:nvSpPr>
          <p:cNvPr id="6" name="Content Placeholder 5">
            <a:extLst>
              <a:ext uri="{FF2B5EF4-FFF2-40B4-BE49-F238E27FC236}">
                <a16:creationId xmlns:a16="http://schemas.microsoft.com/office/drawing/2014/main" id="{9E8E7848-8A87-4E63-961D-9FC671514830}"/>
              </a:ext>
            </a:extLst>
          </p:cNvPr>
          <p:cNvSpPr>
            <a:spLocks noGrp="1"/>
          </p:cNvSpPr>
          <p:nvPr>
            <p:ph sz="quarter" idx="4"/>
          </p:nvPr>
        </p:nvSpPr>
        <p:spPr>
          <a:xfrm>
            <a:off x="6416038" y="2424015"/>
            <a:ext cx="5194771" cy="4323013"/>
          </a:xfrm>
        </p:spPr>
        <p:txBody>
          <a:bodyPr>
            <a:noAutofit/>
          </a:bodyPr>
          <a:lstStyle/>
          <a:p>
            <a:pPr marL="342900" indent="-342900" algn="just">
              <a:buClr>
                <a:schemeClr val="tx1"/>
              </a:buClr>
              <a:buFont typeface="+mj-lt"/>
              <a:buAutoNum type="arabicPeriod"/>
            </a:pPr>
            <a:r>
              <a:rPr lang="en-GB" sz="1800" b="0" i="0" dirty="0">
                <a:solidFill>
                  <a:schemeClr val="tx1"/>
                </a:solidFill>
                <a:effectLst/>
                <a:latin typeface="Roboto" panose="02000000000000000000" pitchFamily="2" charset="0"/>
              </a:rPr>
              <a:t>SSL does not offer free service as it is patented.</a:t>
            </a:r>
          </a:p>
          <a:p>
            <a:pPr marL="342900" indent="-342900" algn="just">
              <a:buClr>
                <a:schemeClr val="tx1"/>
              </a:buClr>
              <a:buFont typeface="+mj-lt"/>
              <a:buAutoNum type="arabicPeriod"/>
            </a:pPr>
            <a:r>
              <a:rPr lang="en-GB" sz="1800" b="0" i="0" dirty="0">
                <a:solidFill>
                  <a:schemeClr val="tx1"/>
                </a:solidFill>
                <a:effectLst/>
                <a:latin typeface="Roboto" panose="02000000000000000000" pitchFamily="2" charset="0"/>
              </a:rPr>
              <a:t>SSL is implemented in web browsing, messaging and other protocols like FTP.</a:t>
            </a:r>
            <a:endParaRPr lang="en-GB" sz="1800" dirty="0">
              <a:solidFill>
                <a:schemeClr val="tx1"/>
              </a:solidFill>
              <a:latin typeface="Roboto" panose="02000000000000000000" pitchFamily="2" charset="0"/>
            </a:endParaRPr>
          </a:p>
          <a:p>
            <a:pPr marL="342900" indent="-342900" algn="just">
              <a:buClr>
                <a:schemeClr val="tx1"/>
              </a:buClr>
              <a:buFont typeface="+mj-lt"/>
              <a:buAutoNum type="arabicPeriod"/>
            </a:pPr>
            <a:r>
              <a:rPr lang="en-GB" sz="1800" b="0" i="0" dirty="0">
                <a:solidFill>
                  <a:schemeClr val="tx1"/>
                </a:solidFill>
                <a:effectLst/>
                <a:latin typeface="Roboto" panose="02000000000000000000" pitchFamily="2" charset="0"/>
              </a:rPr>
              <a:t>SSL is asynchronous as it depends on the certificate.</a:t>
            </a:r>
          </a:p>
          <a:p>
            <a:pPr marL="342900" indent="-342900" algn="just">
              <a:buClr>
                <a:schemeClr val="tx1"/>
              </a:buClr>
              <a:buFont typeface="+mj-lt"/>
              <a:buAutoNum type="arabicPeriod"/>
            </a:pPr>
            <a:r>
              <a:rPr lang="en-GB" sz="1800" b="0" i="0" dirty="0">
                <a:solidFill>
                  <a:schemeClr val="tx1"/>
                </a:solidFill>
                <a:effectLst/>
                <a:latin typeface="Roboto" panose="02000000000000000000" pitchFamily="2" charset="0"/>
              </a:rPr>
              <a:t>While SSL works on the public key encryption.</a:t>
            </a:r>
          </a:p>
          <a:p>
            <a:pPr marL="342900" indent="-342900" algn="just">
              <a:buClr>
                <a:schemeClr val="tx1"/>
              </a:buClr>
              <a:buFont typeface="+mj-lt"/>
              <a:buAutoNum type="arabicPeriod"/>
            </a:pPr>
            <a:r>
              <a:rPr lang="en-GB" sz="1800" b="0" i="0" dirty="0">
                <a:solidFill>
                  <a:schemeClr val="tx1"/>
                </a:solidFill>
                <a:effectLst/>
                <a:latin typeface="Roboto" panose="02000000000000000000" pitchFamily="2" charset="0"/>
              </a:rPr>
              <a:t>SSL is appropriate and effective for the networked environments.</a:t>
            </a:r>
          </a:p>
          <a:p>
            <a:pPr marL="342900" indent="-342900" algn="just">
              <a:buClr>
                <a:schemeClr val="tx1"/>
              </a:buClr>
              <a:buFont typeface="+mj-lt"/>
              <a:buAutoNum type="arabicPeriod"/>
            </a:pPr>
            <a:r>
              <a:rPr lang="en-GB" sz="1800" b="0" i="0" dirty="0">
                <a:solidFill>
                  <a:schemeClr val="tx1"/>
                </a:solidFill>
                <a:effectLst/>
                <a:latin typeface="Roboto" panose="02000000000000000000" pitchFamily="2" charset="0"/>
              </a:rPr>
              <a:t>In SSL, revocation server control records of the bad certificate for key cancellation.</a:t>
            </a:r>
            <a:endParaRPr lang="en-IN" sz="1800" dirty="0">
              <a:solidFill>
                <a:schemeClr val="tx1"/>
              </a:solidFill>
            </a:endParaRPr>
          </a:p>
        </p:txBody>
      </p:sp>
    </p:spTree>
    <p:extLst>
      <p:ext uri="{BB962C8B-B14F-4D97-AF65-F5344CB8AC3E}">
        <p14:creationId xmlns:p14="http://schemas.microsoft.com/office/powerpoint/2010/main" val="20937267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22A2E-66C2-4D1F-9817-5A8B604DE489}"/>
              </a:ext>
            </a:extLst>
          </p:cNvPr>
          <p:cNvSpPr>
            <a:spLocks noGrp="1"/>
          </p:cNvSpPr>
          <p:nvPr>
            <p:ph type="title"/>
          </p:nvPr>
        </p:nvSpPr>
        <p:spPr/>
        <p:txBody>
          <a:bodyPr>
            <a:normAutofit/>
          </a:bodyPr>
          <a:lstStyle/>
          <a:p>
            <a:pPr algn="ctr"/>
            <a:r>
              <a:rPr lang="en-GB" sz="3200" u="sng" dirty="0"/>
              <a:t>KERBEROS vs NTLM</a:t>
            </a:r>
            <a:endParaRPr lang="en-IN" sz="3200" dirty="0"/>
          </a:p>
        </p:txBody>
      </p:sp>
      <p:sp>
        <p:nvSpPr>
          <p:cNvPr id="3" name="Content Placeholder 2">
            <a:extLst>
              <a:ext uri="{FF2B5EF4-FFF2-40B4-BE49-F238E27FC236}">
                <a16:creationId xmlns:a16="http://schemas.microsoft.com/office/drawing/2014/main" id="{320DBF87-CCAA-4097-BB3B-B2061DA89BE8}"/>
              </a:ext>
            </a:extLst>
          </p:cNvPr>
          <p:cNvSpPr>
            <a:spLocks noGrp="1"/>
          </p:cNvSpPr>
          <p:nvPr>
            <p:ph idx="1"/>
          </p:nvPr>
        </p:nvSpPr>
        <p:spPr>
          <a:xfrm>
            <a:off x="581192" y="2340863"/>
            <a:ext cx="11029615" cy="4405169"/>
          </a:xfrm>
        </p:spPr>
        <p:txBody>
          <a:bodyPr>
            <a:normAutofit/>
          </a:bodyPr>
          <a:lstStyle/>
          <a:p>
            <a:pPr marL="0" indent="0" algn="l" fontAlgn="base">
              <a:buNone/>
            </a:pPr>
            <a:r>
              <a:rPr lang="en-GB" sz="1800" b="1" i="0" u="sng" dirty="0">
                <a:solidFill>
                  <a:schemeClr val="tx1"/>
                </a:solidFill>
                <a:effectLst/>
                <a:latin typeface="Roboto" panose="02000000000000000000" pitchFamily="2" charset="0"/>
                <a:ea typeface="Roboto" panose="02000000000000000000" pitchFamily="2" charset="0"/>
              </a:rPr>
              <a:t>NT (New Technology) LAN Manager (NTLM)</a:t>
            </a:r>
            <a:endParaRPr lang="en-GB" sz="1800" b="1" u="sng" dirty="0">
              <a:solidFill>
                <a:schemeClr val="tx1"/>
              </a:solidFill>
              <a:latin typeface="Roboto" panose="02000000000000000000" pitchFamily="2" charset="0"/>
              <a:ea typeface="Roboto" panose="02000000000000000000" pitchFamily="2" charset="0"/>
            </a:endParaRPr>
          </a:p>
          <a:p>
            <a:pPr algn="just" fontAlgn="base">
              <a:buClr>
                <a:srgbClr val="FF0000"/>
              </a:buClr>
            </a:pPr>
            <a:r>
              <a:rPr lang="en-GB" sz="1800" b="1" i="0" dirty="0">
                <a:solidFill>
                  <a:schemeClr val="tx1"/>
                </a:solidFill>
                <a:effectLst/>
                <a:latin typeface="Roboto" panose="02000000000000000000" pitchFamily="2" charset="0"/>
                <a:ea typeface="Roboto" panose="02000000000000000000" pitchFamily="2" charset="0"/>
              </a:rPr>
              <a:t> </a:t>
            </a:r>
            <a:r>
              <a:rPr lang="en-GB" sz="1800" b="0" i="0" dirty="0">
                <a:solidFill>
                  <a:schemeClr val="tx1"/>
                </a:solidFill>
                <a:effectLst/>
                <a:latin typeface="Roboto" panose="02000000000000000000" pitchFamily="2" charset="0"/>
                <a:ea typeface="Roboto" panose="02000000000000000000" pitchFamily="2" charset="0"/>
              </a:rPr>
              <a:t>NTLM (New technology LAN Manager) is a proprietary Microsoft authentication protocol. </a:t>
            </a:r>
          </a:p>
          <a:p>
            <a:pPr algn="just" fontAlgn="base">
              <a:buClr>
                <a:srgbClr val="FF0000"/>
              </a:buClr>
            </a:pPr>
            <a:r>
              <a:rPr lang="en-GB" sz="1800" b="0" i="0" dirty="0">
                <a:solidFill>
                  <a:schemeClr val="tx1"/>
                </a:solidFill>
                <a:effectLst/>
                <a:latin typeface="Roboto" panose="02000000000000000000" pitchFamily="2" charset="0"/>
                <a:ea typeface="Roboto" panose="02000000000000000000" pitchFamily="2" charset="0"/>
              </a:rPr>
              <a:t>NTLM is also based on symmetric key cryptography technology and needs resource servers to provide authentication, integrity, and confidentiality to users. </a:t>
            </a:r>
          </a:p>
          <a:p>
            <a:pPr algn="just" fontAlgn="base">
              <a:buClr>
                <a:srgbClr val="FF0000"/>
              </a:buClr>
            </a:pPr>
            <a:r>
              <a:rPr lang="en-GB" sz="1800" b="0" i="0" dirty="0">
                <a:solidFill>
                  <a:schemeClr val="tx1"/>
                </a:solidFill>
                <a:effectLst/>
                <a:latin typeface="Roboto" panose="02000000000000000000" pitchFamily="2" charset="0"/>
                <a:ea typeface="Roboto" panose="02000000000000000000" pitchFamily="2" charset="0"/>
              </a:rPr>
              <a:t>NTLM does not support delegation of authentication and two factor authentication. </a:t>
            </a:r>
          </a:p>
          <a:p>
            <a:pPr algn="just" fontAlgn="base">
              <a:buClr>
                <a:srgbClr val="FF0000"/>
              </a:buClr>
            </a:pPr>
            <a:r>
              <a:rPr lang="en-GB" sz="1800" b="0" i="0" dirty="0">
                <a:solidFill>
                  <a:schemeClr val="tx1"/>
                </a:solidFill>
                <a:effectLst/>
                <a:latin typeface="Roboto" panose="02000000000000000000" pitchFamily="2" charset="0"/>
                <a:ea typeface="Roboto" panose="02000000000000000000" pitchFamily="2" charset="0"/>
              </a:rPr>
              <a:t>NTLM is usually implemented in earlier windows versions such as Windows 95, Windows 98, Windows ME, NT 4.0.</a:t>
            </a:r>
          </a:p>
          <a:p>
            <a:pPr algn="just" fontAlgn="base">
              <a:buClr>
                <a:srgbClr val="FF0000"/>
              </a:buClr>
            </a:pPr>
            <a:r>
              <a:rPr lang="en-GB" sz="1800" b="0" dirty="0">
                <a:solidFill>
                  <a:schemeClr val="tx1"/>
                </a:solidFill>
                <a:effectLst/>
                <a:latin typeface="Roboto" panose="02000000000000000000" pitchFamily="2" charset="0"/>
                <a:ea typeface="Roboto" panose="02000000000000000000" pitchFamily="2" charset="0"/>
              </a:rPr>
              <a:t>The Microsoft </a:t>
            </a:r>
            <a:r>
              <a:rPr lang="en-GB" sz="1800" b="0" u="none" strike="noStrike" dirty="0">
                <a:solidFill>
                  <a:schemeClr val="tx1"/>
                </a:solidFill>
                <a:effectLst/>
                <a:latin typeface="Roboto" panose="02000000000000000000" pitchFamily="2" charset="0"/>
                <a:ea typeface="Roboto" panose="02000000000000000000" pitchFamily="2" charset="0"/>
              </a:rPr>
              <a:t>Kerberos</a:t>
            </a:r>
            <a:r>
              <a:rPr lang="en-GB" sz="1800" b="0" dirty="0">
                <a:solidFill>
                  <a:schemeClr val="tx1"/>
                </a:solidFill>
                <a:effectLst/>
                <a:latin typeface="Roboto" panose="02000000000000000000" pitchFamily="2" charset="0"/>
                <a:ea typeface="Roboto" panose="02000000000000000000" pitchFamily="2" charset="0"/>
              </a:rPr>
              <a:t> </a:t>
            </a:r>
            <a:r>
              <a:rPr lang="en-GB" sz="1800" b="0" u="none" strike="noStrike" dirty="0">
                <a:solidFill>
                  <a:schemeClr val="tx1"/>
                </a:solidFill>
                <a:effectLst/>
                <a:latin typeface="Roboto" panose="02000000000000000000" pitchFamily="2" charset="0"/>
                <a:ea typeface="Roboto" panose="02000000000000000000" pitchFamily="2" charset="0"/>
              </a:rPr>
              <a:t>security package</a:t>
            </a:r>
            <a:r>
              <a:rPr lang="en-GB" sz="1800" b="0" dirty="0">
                <a:solidFill>
                  <a:schemeClr val="tx1"/>
                </a:solidFill>
                <a:effectLst/>
                <a:latin typeface="Roboto" panose="02000000000000000000" pitchFamily="2" charset="0"/>
                <a:ea typeface="Roboto" panose="02000000000000000000" pitchFamily="2" charset="0"/>
              </a:rPr>
              <a:t> adds greater security than NTLM to systems on a network. Although Microsoft Kerberos is the protocol of choice, NTLM is still supported. NTLM must also be used for logon authentication on stand-alone systems.</a:t>
            </a:r>
          </a:p>
          <a:p>
            <a:endParaRPr lang="en-IN" dirty="0"/>
          </a:p>
        </p:txBody>
      </p:sp>
    </p:spTree>
    <p:extLst>
      <p:ext uri="{BB962C8B-B14F-4D97-AF65-F5344CB8AC3E}">
        <p14:creationId xmlns:p14="http://schemas.microsoft.com/office/powerpoint/2010/main" val="9169920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25DE8-413C-4368-AEDA-90D3775E7B99}"/>
              </a:ext>
            </a:extLst>
          </p:cNvPr>
          <p:cNvSpPr>
            <a:spLocks noGrp="1"/>
          </p:cNvSpPr>
          <p:nvPr>
            <p:ph type="title"/>
          </p:nvPr>
        </p:nvSpPr>
        <p:spPr/>
        <p:txBody>
          <a:bodyPr>
            <a:normAutofit/>
          </a:bodyPr>
          <a:lstStyle/>
          <a:p>
            <a:pPr algn="ctr"/>
            <a:r>
              <a:rPr lang="en-GB" sz="3600" u="sng" dirty="0"/>
              <a:t>KERBEROS vs NTLM</a:t>
            </a:r>
            <a:endParaRPr lang="en-IN" sz="3600" dirty="0"/>
          </a:p>
        </p:txBody>
      </p:sp>
      <p:sp>
        <p:nvSpPr>
          <p:cNvPr id="3" name="Text Placeholder 2">
            <a:extLst>
              <a:ext uri="{FF2B5EF4-FFF2-40B4-BE49-F238E27FC236}">
                <a16:creationId xmlns:a16="http://schemas.microsoft.com/office/drawing/2014/main" id="{C0FB4183-FE8F-4258-8588-ED662BBB47B4}"/>
              </a:ext>
            </a:extLst>
          </p:cNvPr>
          <p:cNvSpPr>
            <a:spLocks noGrp="1"/>
          </p:cNvSpPr>
          <p:nvPr>
            <p:ph type="body" idx="1"/>
          </p:nvPr>
        </p:nvSpPr>
        <p:spPr>
          <a:xfrm>
            <a:off x="581191" y="1736903"/>
            <a:ext cx="5194769" cy="557784"/>
          </a:xfrm>
        </p:spPr>
        <p:txBody>
          <a:bodyPr/>
          <a:lstStyle/>
          <a:p>
            <a:pPr algn="ctr"/>
            <a:r>
              <a:rPr lang="en-GB" b="1" u="sng" dirty="0"/>
              <a:t>KERBEROS</a:t>
            </a:r>
            <a:endParaRPr lang="en-IN" b="1" u="sng" dirty="0"/>
          </a:p>
        </p:txBody>
      </p:sp>
      <p:sp>
        <p:nvSpPr>
          <p:cNvPr id="4" name="Content Placeholder 3">
            <a:extLst>
              <a:ext uri="{FF2B5EF4-FFF2-40B4-BE49-F238E27FC236}">
                <a16:creationId xmlns:a16="http://schemas.microsoft.com/office/drawing/2014/main" id="{4E054865-3455-4BE6-81F5-306C7A0ACA33}"/>
              </a:ext>
            </a:extLst>
          </p:cNvPr>
          <p:cNvSpPr>
            <a:spLocks noGrp="1"/>
          </p:cNvSpPr>
          <p:nvPr>
            <p:ph sz="half" idx="2"/>
          </p:nvPr>
        </p:nvSpPr>
        <p:spPr>
          <a:xfrm>
            <a:off x="581194" y="2328519"/>
            <a:ext cx="5194766" cy="4264090"/>
          </a:xfrm>
        </p:spPr>
        <p:txBody>
          <a:bodyPr>
            <a:noAutofit/>
          </a:bodyPr>
          <a:lstStyle/>
          <a:p>
            <a:pPr marL="342900" indent="-342900" algn="just">
              <a:buClrTx/>
              <a:buFont typeface="+mj-lt"/>
              <a:buAutoNum type="arabicPeriod"/>
            </a:pPr>
            <a:r>
              <a:rPr lang="en-GB" sz="1800" b="0" i="0" dirty="0">
                <a:effectLst/>
                <a:latin typeface="Roboto" panose="02000000000000000000" pitchFamily="2" charset="0"/>
              </a:rPr>
              <a:t>Kerberos is an open source software and offers free services.</a:t>
            </a:r>
          </a:p>
          <a:p>
            <a:pPr marL="342900" indent="-342900" algn="just">
              <a:buClrTx/>
              <a:buFont typeface="+mj-lt"/>
              <a:buAutoNum type="arabicPeriod"/>
            </a:pPr>
            <a:r>
              <a:rPr lang="en-GB" sz="1800" b="0" i="0" dirty="0">
                <a:effectLst/>
                <a:latin typeface="Roboto" panose="02000000000000000000" pitchFamily="2" charset="0"/>
              </a:rPr>
              <a:t>Kerberos supports delegation of authentication in multi-tier application.</a:t>
            </a:r>
            <a:endParaRPr lang="en-GB" sz="1800" dirty="0">
              <a:latin typeface="Roboto" panose="02000000000000000000" pitchFamily="2" charset="0"/>
            </a:endParaRPr>
          </a:p>
          <a:p>
            <a:pPr marL="342900" indent="-342900" algn="just">
              <a:buClrTx/>
              <a:buFont typeface="+mj-lt"/>
              <a:buAutoNum type="arabicPeriod"/>
            </a:pPr>
            <a:r>
              <a:rPr lang="en-GB" sz="1800" b="0" i="0" dirty="0">
                <a:effectLst/>
                <a:latin typeface="Roboto" panose="02000000000000000000" pitchFamily="2" charset="0"/>
              </a:rPr>
              <a:t>Kerberos supports two factor authentication such as smart card logon.</a:t>
            </a:r>
          </a:p>
          <a:p>
            <a:pPr marL="342900" indent="-342900" algn="just">
              <a:buClrTx/>
              <a:buFont typeface="+mj-lt"/>
              <a:buAutoNum type="arabicPeriod"/>
            </a:pPr>
            <a:r>
              <a:rPr lang="en-GB" sz="1800" b="0" i="0" dirty="0">
                <a:effectLst/>
                <a:latin typeface="Roboto" panose="02000000000000000000" pitchFamily="2" charset="0"/>
              </a:rPr>
              <a:t>Kerberos has the feature of mutual authentication.</a:t>
            </a:r>
          </a:p>
          <a:p>
            <a:pPr marL="342900" indent="-342900" algn="just">
              <a:buClrTx/>
              <a:buFont typeface="+mj-lt"/>
              <a:buAutoNum type="arabicPeriod"/>
            </a:pPr>
            <a:r>
              <a:rPr lang="en-IN" sz="1800" b="0" i="0" dirty="0">
                <a:effectLst/>
                <a:latin typeface="Roboto" panose="02000000000000000000" pitchFamily="2" charset="0"/>
              </a:rPr>
              <a:t>Kerberos provides high security.</a:t>
            </a:r>
          </a:p>
          <a:p>
            <a:pPr marL="342900" indent="-342900" algn="just">
              <a:buClrTx/>
              <a:buFont typeface="+mj-lt"/>
              <a:buAutoNum type="arabicPeriod"/>
            </a:pPr>
            <a:r>
              <a:rPr lang="en-GB" sz="1800" b="0" i="0" dirty="0">
                <a:effectLst/>
                <a:latin typeface="Roboto" panose="02000000000000000000" pitchFamily="2" charset="0"/>
              </a:rPr>
              <a:t>Kerberos is supported in Microsoft Windows 2000, Windows XP and later windows versions.</a:t>
            </a:r>
            <a:endParaRPr lang="en-IN" sz="1800" dirty="0"/>
          </a:p>
        </p:txBody>
      </p:sp>
      <p:sp>
        <p:nvSpPr>
          <p:cNvPr id="5" name="Text Placeholder 4">
            <a:extLst>
              <a:ext uri="{FF2B5EF4-FFF2-40B4-BE49-F238E27FC236}">
                <a16:creationId xmlns:a16="http://schemas.microsoft.com/office/drawing/2014/main" id="{B3CA202C-8174-4FED-81E3-29B8805571E7}"/>
              </a:ext>
            </a:extLst>
          </p:cNvPr>
          <p:cNvSpPr>
            <a:spLocks noGrp="1"/>
          </p:cNvSpPr>
          <p:nvPr>
            <p:ph type="body" sz="quarter" idx="3"/>
          </p:nvPr>
        </p:nvSpPr>
        <p:spPr>
          <a:xfrm>
            <a:off x="6416037" y="1741314"/>
            <a:ext cx="5194770" cy="553373"/>
          </a:xfrm>
        </p:spPr>
        <p:txBody>
          <a:bodyPr/>
          <a:lstStyle/>
          <a:p>
            <a:pPr algn="ctr"/>
            <a:r>
              <a:rPr lang="en-GB" b="1" u="sng" dirty="0"/>
              <a:t>NTLM</a:t>
            </a:r>
            <a:endParaRPr lang="en-IN" b="1" u="sng" dirty="0"/>
          </a:p>
        </p:txBody>
      </p:sp>
      <p:sp>
        <p:nvSpPr>
          <p:cNvPr id="6" name="Content Placeholder 5">
            <a:extLst>
              <a:ext uri="{FF2B5EF4-FFF2-40B4-BE49-F238E27FC236}">
                <a16:creationId xmlns:a16="http://schemas.microsoft.com/office/drawing/2014/main" id="{AAC395D9-8A60-436A-948D-E7D5F9F51971}"/>
              </a:ext>
            </a:extLst>
          </p:cNvPr>
          <p:cNvSpPr>
            <a:spLocks noGrp="1"/>
          </p:cNvSpPr>
          <p:nvPr>
            <p:ph sz="quarter" idx="4"/>
          </p:nvPr>
        </p:nvSpPr>
        <p:spPr>
          <a:xfrm>
            <a:off x="6416037" y="2328519"/>
            <a:ext cx="5194771" cy="4264090"/>
          </a:xfrm>
        </p:spPr>
        <p:txBody>
          <a:bodyPr>
            <a:noAutofit/>
          </a:bodyPr>
          <a:lstStyle/>
          <a:p>
            <a:pPr marL="342900" indent="-342900" algn="just">
              <a:buClrTx/>
              <a:buFont typeface="+mj-lt"/>
              <a:buAutoNum type="arabicPeriod"/>
            </a:pPr>
            <a:r>
              <a:rPr lang="en-GB" sz="1800" b="0" i="0" dirty="0">
                <a:effectLst/>
                <a:latin typeface="Roboto" panose="02000000000000000000" pitchFamily="2" charset="0"/>
              </a:rPr>
              <a:t>NTLM is the proprietary Microsoft authentication protocol.</a:t>
            </a:r>
          </a:p>
          <a:p>
            <a:pPr marL="342900" indent="-342900" algn="just">
              <a:buClrTx/>
              <a:buFont typeface="+mj-lt"/>
              <a:buAutoNum type="arabicPeriod"/>
            </a:pPr>
            <a:r>
              <a:rPr lang="en-GB" sz="1800" b="0" i="0" dirty="0">
                <a:effectLst/>
                <a:latin typeface="Roboto" panose="02000000000000000000" pitchFamily="2" charset="0"/>
              </a:rPr>
              <a:t>NTLM does not support delegation of authentication.</a:t>
            </a:r>
          </a:p>
          <a:p>
            <a:pPr marL="342900" indent="-342900" algn="just">
              <a:buClrTx/>
              <a:buFont typeface="+mj-lt"/>
              <a:buAutoNum type="arabicPeriod"/>
            </a:pPr>
            <a:r>
              <a:rPr lang="en-GB" sz="1800" b="0" i="0" dirty="0">
                <a:effectLst/>
                <a:latin typeface="Roboto" panose="02000000000000000000" pitchFamily="2" charset="0"/>
              </a:rPr>
              <a:t>NTLM does not provide smart card logon.</a:t>
            </a:r>
            <a:endParaRPr lang="en-GB" sz="1800" dirty="0">
              <a:latin typeface="Roboto" panose="02000000000000000000" pitchFamily="2" charset="0"/>
            </a:endParaRPr>
          </a:p>
          <a:p>
            <a:pPr marL="342900" indent="-342900" algn="just">
              <a:buClrTx/>
              <a:buFont typeface="+mj-lt"/>
              <a:buAutoNum type="arabicPeriod"/>
            </a:pPr>
            <a:r>
              <a:rPr lang="en-GB" sz="1800" b="0" i="0" dirty="0">
                <a:effectLst/>
                <a:latin typeface="Roboto" panose="02000000000000000000" pitchFamily="2" charset="0"/>
              </a:rPr>
              <a:t>NTLM does not have the feature of mutual authentication.</a:t>
            </a:r>
          </a:p>
          <a:p>
            <a:pPr marL="342900" indent="-342900" algn="just">
              <a:buClrTx/>
              <a:buFont typeface="+mj-lt"/>
              <a:buAutoNum type="arabicPeriod"/>
            </a:pPr>
            <a:r>
              <a:rPr lang="en-GB" sz="1800" b="0" i="0" dirty="0">
                <a:effectLst/>
                <a:latin typeface="Roboto" panose="02000000000000000000" pitchFamily="2" charset="0"/>
              </a:rPr>
              <a:t>While NTLM is less secured as compared to Kerberos.</a:t>
            </a:r>
          </a:p>
          <a:p>
            <a:pPr marL="342900" indent="-342900" algn="just">
              <a:buClrTx/>
              <a:buFont typeface="+mj-lt"/>
              <a:buAutoNum type="arabicPeriod"/>
            </a:pPr>
            <a:r>
              <a:rPr lang="en-GB" sz="1800" b="0" i="0" dirty="0">
                <a:effectLst/>
                <a:latin typeface="Roboto" panose="02000000000000000000" pitchFamily="2" charset="0"/>
              </a:rPr>
              <a:t>NTLM is also supported in earlier windows versions such as Windows 95, Windows 98, Windows ME, NT 4.0.</a:t>
            </a:r>
            <a:endParaRPr lang="en-IN" sz="1800" dirty="0"/>
          </a:p>
        </p:txBody>
      </p:sp>
    </p:spTree>
    <p:extLst>
      <p:ext uri="{BB962C8B-B14F-4D97-AF65-F5344CB8AC3E}">
        <p14:creationId xmlns:p14="http://schemas.microsoft.com/office/powerpoint/2010/main" val="3405278968"/>
      </p:ext>
    </p:extLst>
  </p:cSld>
  <p:clrMapOvr>
    <a:masterClrMapping/>
  </p:clrMapOvr>
</p:sld>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Override1.xml><?xml version="1.0" encoding="utf-8"?>
<a:themeOverride xmlns:a="http://schemas.openxmlformats.org/drawingml/2006/main">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D8C6403A-684A-431F-8F36-A24C99E28661}">
  <ds:schemaRefs>
    <ds:schemaRef ds:uri="http://schemas.microsoft.com/sharepoint/v3/contenttype/forms"/>
  </ds:schemaRefs>
</ds:datastoreItem>
</file>

<file path=customXml/itemProps2.xml><?xml version="1.0" encoding="utf-8"?>
<ds:datastoreItem xmlns:ds="http://schemas.openxmlformats.org/officeDocument/2006/customXml" ds:itemID="{CDF95FD5-1F25-4FA5-84C8-2AB1AFB896F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2455B2D-BAB7-438A-85DA-0266A24CB79F}">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{6FC9BB97-B2C7-4DFE-88FD-5EE317DE83D8}tf11964407_win32</Template>
  <TotalTime>703</TotalTime>
  <Words>3141</Words>
  <Application>Microsoft Office PowerPoint</Application>
  <PresentationFormat>Widescreen</PresentationFormat>
  <Paragraphs>165</Paragraphs>
  <Slides>26</Slides>
  <Notes>0</Notes>
  <HiddenSlides>0</HiddenSlides>
  <MMClips>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26</vt:i4>
      </vt:variant>
    </vt:vector>
  </HeadingPairs>
  <TitlesOfParts>
    <vt:vector size="38" baseType="lpstr">
      <vt:lpstr>Arial</vt:lpstr>
      <vt:lpstr>Arial</vt:lpstr>
      <vt:lpstr>Bradley Hand ITC</vt:lpstr>
      <vt:lpstr>Franklin Gothic Book</vt:lpstr>
      <vt:lpstr>Franklin Gothic Demi</vt:lpstr>
      <vt:lpstr>Gill Sans MT</vt:lpstr>
      <vt:lpstr>proxima-nova</vt:lpstr>
      <vt:lpstr>Roboto</vt:lpstr>
      <vt:lpstr>source sans pro</vt:lpstr>
      <vt:lpstr>Wingdings</vt:lpstr>
      <vt:lpstr>Wingdings 2</vt:lpstr>
      <vt:lpstr>DividendVTI</vt:lpstr>
      <vt:lpstr>KERBEROS AUTHENTICATION PROTOCOL overview</vt:lpstr>
      <vt:lpstr>OUTLINE</vt:lpstr>
      <vt:lpstr>OVERVIEW</vt:lpstr>
      <vt:lpstr>APPLICATIONS</vt:lpstr>
      <vt:lpstr>PowerPoint Presentation</vt:lpstr>
      <vt:lpstr>KERBEROS vs SSL</vt:lpstr>
      <vt:lpstr>KERBEROS vs SSL</vt:lpstr>
      <vt:lpstr>KERBEROS vs NTLM</vt:lpstr>
      <vt:lpstr>KERBEROS vs NTLM</vt:lpstr>
      <vt:lpstr>ATTACKS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prevention</vt:lpstr>
      <vt:lpstr>IMPLEMENTATION</vt:lpstr>
      <vt:lpstr>DEMONSTRATION</vt:lpstr>
      <vt:lpstr>PowerPoint Presentation</vt:lpstr>
      <vt:lpstr>CONCLUSION</vt:lpstr>
      <vt:lpstr>REFERENCES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KERBEROS AUTHENTICATION PROTOCOL</dc:title>
  <dc:creator>Lenovo</dc:creator>
  <cp:lastModifiedBy>Administrator</cp:lastModifiedBy>
  <cp:revision>44</cp:revision>
  <dcterms:created xsi:type="dcterms:W3CDTF">2020-12-07T06:25:06Z</dcterms:created>
  <dcterms:modified xsi:type="dcterms:W3CDTF">2020-12-08T17:20:30Z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